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419" r:id="rId3"/>
    <p:sldId id="405" r:id="rId4"/>
    <p:sldId id="413" r:id="rId5"/>
    <p:sldId id="406" r:id="rId6"/>
    <p:sldId id="422" r:id="rId7"/>
    <p:sldId id="423" r:id="rId8"/>
    <p:sldId id="424" r:id="rId9"/>
    <p:sldId id="425" r:id="rId10"/>
    <p:sldId id="407" r:id="rId11"/>
    <p:sldId id="414" r:id="rId12"/>
    <p:sldId id="415" r:id="rId13"/>
    <p:sldId id="408" r:id="rId14"/>
    <p:sldId id="421"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61E"/>
    <a:srgbClr val="FF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83079" autoAdjust="0"/>
  </p:normalViewPr>
  <p:slideViewPr>
    <p:cSldViewPr snapToGrid="0">
      <p:cViewPr>
        <p:scale>
          <a:sx n="100" d="100"/>
          <a:sy n="100" d="100"/>
        </p:scale>
        <p:origin x="4842" y="85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96AEFC-AF7D-44B2-9A0B-765808CC598F}" type="datetimeFigureOut">
              <a:rPr lang="en-US" smtClean="0"/>
              <a:t>4/2/2021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17278E-3F78-4AB4-BAF8-EA1FA6C8716E}" type="slidenum">
              <a:rPr lang="en-US" smtClean="0"/>
              <a:t>‹#›</a:t>
            </a:fld>
            <a:endParaRPr lang="en-US"/>
          </a:p>
        </p:txBody>
      </p:sp>
    </p:spTree>
    <p:extLst>
      <p:ext uri="{BB962C8B-B14F-4D97-AF65-F5344CB8AC3E}">
        <p14:creationId xmlns:p14="http://schemas.microsoft.com/office/powerpoint/2010/main" val="4032550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5FC30-17F5-41BB-ABD3-93C6A2B52405}" type="datetimeFigureOut">
              <a:rPr lang="en-US" smtClean="0"/>
              <a:t>4/2/2021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4F7302-39BB-4E1B-A315-C80951EEDB97}" type="slidenum">
              <a:rPr lang="en-US" smtClean="0"/>
              <a:t>‹#›</a:t>
            </a:fld>
            <a:endParaRPr lang="en-US"/>
          </a:p>
        </p:txBody>
      </p:sp>
    </p:spTree>
    <p:extLst>
      <p:ext uri="{BB962C8B-B14F-4D97-AF65-F5344CB8AC3E}">
        <p14:creationId xmlns:p14="http://schemas.microsoft.com/office/powerpoint/2010/main" val="3516623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Hello my name is Julia Woodward, I am a PhD Student from the University of Florida, and I am presenting our work on A Survey of Notification Designs in Commercial mHealth Apps</a:t>
            </a:r>
          </a:p>
        </p:txBody>
      </p:sp>
      <p:sp>
        <p:nvSpPr>
          <p:cNvPr id="4" name="Slide Number Placeholder 3"/>
          <p:cNvSpPr>
            <a:spLocks noGrp="1"/>
          </p:cNvSpPr>
          <p:nvPr>
            <p:ph type="sldNum" sz="quarter" idx="10"/>
          </p:nvPr>
        </p:nvSpPr>
        <p:spPr/>
        <p:txBody>
          <a:bodyPr/>
          <a:lstStyle/>
          <a:p>
            <a:fld id="{2E4F7302-39BB-4E1B-A315-C80951EEDB97}" type="slidenum">
              <a:rPr lang="en-US" smtClean="0"/>
              <a:t>1</a:t>
            </a:fld>
            <a:endParaRPr lang="en-US"/>
          </a:p>
        </p:txBody>
      </p:sp>
    </p:spTree>
    <p:extLst>
      <p:ext uri="{BB962C8B-B14F-4D97-AF65-F5344CB8AC3E}">
        <p14:creationId xmlns:p14="http://schemas.microsoft.com/office/powerpoint/2010/main" val="544766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Mobile Health or mHealth is the use of mobile and wireless technologies to support health objectives. And mHealth apps have been shown to help users achieve their health goals </a:t>
            </a:r>
          </a:p>
        </p:txBody>
      </p:sp>
      <p:sp>
        <p:nvSpPr>
          <p:cNvPr id="4" name="Slide Number Placeholder 3"/>
          <p:cNvSpPr>
            <a:spLocks noGrp="1"/>
          </p:cNvSpPr>
          <p:nvPr>
            <p:ph type="sldNum" sz="quarter" idx="5"/>
          </p:nvPr>
        </p:nvSpPr>
        <p:spPr/>
        <p:txBody>
          <a:bodyPr/>
          <a:lstStyle/>
          <a:p>
            <a:fld id="{2E4F7302-39BB-4E1B-A315-C80951EEDB97}" type="slidenum">
              <a:rPr lang="en-US" smtClean="0"/>
              <a:t>2</a:t>
            </a:fld>
            <a:endParaRPr lang="en-US"/>
          </a:p>
        </p:txBody>
      </p:sp>
    </p:spTree>
    <p:extLst>
      <p:ext uri="{BB962C8B-B14F-4D97-AF65-F5344CB8AC3E}">
        <p14:creationId xmlns:p14="http://schemas.microsoft.com/office/powerpoint/2010/main" val="2988295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specifically, mHealth app notifications have been found to help users achieve their health goals through..</a:t>
            </a:r>
          </a:p>
        </p:txBody>
      </p:sp>
      <p:sp>
        <p:nvSpPr>
          <p:cNvPr id="4" name="Slide Number Placeholder 3"/>
          <p:cNvSpPr>
            <a:spLocks noGrp="1"/>
          </p:cNvSpPr>
          <p:nvPr>
            <p:ph type="sldNum" sz="quarter" idx="5"/>
          </p:nvPr>
        </p:nvSpPr>
        <p:spPr/>
        <p:txBody>
          <a:bodyPr/>
          <a:lstStyle/>
          <a:p>
            <a:fld id="{2E4F7302-39BB-4E1B-A315-C80951EEDB97}" type="slidenum">
              <a:rPr lang="en-US" smtClean="0"/>
              <a:t>3</a:t>
            </a:fld>
            <a:endParaRPr lang="en-US"/>
          </a:p>
        </p:txBody>
      </p:sp>
    </p:spTree>
    <p:extLst>
      <p:ext uri="{BB962C8B-B14F-4D97-AF65-F5344CB8AC3E}">
        <p14:creationId xmlns:p14="http://schemas.microsoft.com/office/powerpoint/2010/main" val="40918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had to select a sample of mHealth apps to survey, we randomly selected…</a:t>
            </a:r>
          </a:p>
          <a:p>
            <a:endParaRPr lang="en-US" dirty="0"/>
          </a:p>
          <a:p>
            <a:r>
              <a:rPr lang="en-US" dirty="0"/>
              <a:t>Apps included a wide range of themes in mHealth, for example </a:t>
            </a:r>
          </a:p>
        </p:txBody>
      </p:sp>
      <p:sp>
        <p:nvSpPr>
          <p:cNvPr id="4" name="Slide Number Placeholder 3"/>
          <p:cNvSpPr>
            <a:spLocks noGrp="1"/>
          </p:cNvSpPr>
          <p:nvPr>
            <p:ph type="sldNum" sz="quarter" idx="5"/>
          </p:nvPr>
        </p:nvSpPr>
        <p:spPr/>
        <p:txBody>
          <a:bodyPr/>
          <a:lstStyle/>
          <a:p>
            <a:fld id="{2E4F7302-39BB-4E1B-A315-C80951EEDB97}" type="slidenum">
              <a:rPr lang="en-US" smtClean="0"/>
              <a:t>4</a:t>
            </a:fld>
            <a:endParaRPr lang="en-US"/>
          </a:p>
        </p:txBody>
      </p:sp>
    </p:spTree>
    <p:extLst>
      <p:ext uri="{BB962C8B-B14F-4D97-AF65-F5344CB8AC3E}">
        <p14:creationId xmlns:p14="http://schemas.microsoft.com/office/powerpoint/2010/main" val="3657769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13 dimensions were broken down into three themes</a:t>
            </a:r>
          </a:p>
        </p:txBody>
      </p:sp>
      <p:sp>
        <p:nvSpPr>
          <p:cNvPr id="4" name="Slide Number Placeholder 3"/>
          <p:cNvSpPr>
            <a:spLocks noGrp="1"/>
          </p:cNvSpPr>
          <p:nvPr>
            <p:ph type="sldNum" sz="quarter" idx="5"/>
          </p:nvPr>
        </p:nvSpPr>
        <p:spPr/>
        <p:txBody>
          <a:bodyPr/>
          <a:lstStyle/>
          <a:p>
            <a:fld id="{2E4F7302-39BB-4E1B-A315-C80951EEDB97}" type="slidenum">
              <a:rPr lang="en-US" smtClean="0"/>
              <a:t>6</a:t>
            </a:fld>
            <a:endParaRPr lang="en-US"/>
          </a:p>
        </p:txBody>
      </p:sp>
    </p:spTree>
    <p:extLst>
      <p:ext uri="{BB962C8B-B14F-4D97-AF65-F5344CB8AC3E}">
        <p14:creationId xmlns:p14="http://schemas.microsoft.com/office/powerpoint/2010/main" val="339292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Notification Occurrence included the themes occurrence, what triggered it, and the frequency </a:t>
            </a:r>
          </a:p>
        </p:txBody>
      </p:sp>
      <p:sp>
        <p:nvSpPr>
          <p:cNvPr id="4" name="Slide Number Placeholder 3"/>
          <p:cNvSpPr>
            <a:spLocks noGrp="1"/>
          </p:cNvSpPr>
          <p:nvPr>
            <p:ph type="sldNum" sz="quarter" idx="5"/>
          </p:nvPr>
        </p:nvSpPr>
        <p:spPr/>
        <p:txBody>
          <a:bodyPr/>
          <a:lstStyle/>
          <a:p>
            <a:fld id="{2E4F7302-39BB-4E1B-A315-C80951EEDB97}" type="slidenum">
              <a:rPr lang="en-US" smtClean="0"/>
              <a:t>7</a:t>
            </a:fld>
            <a:endParaRPr lang="en-US"/>
          </a:p>
        </p:txBody>
      </p:sp>
    </p:spTree>
    <p:extLst>
      <p:ext uri="{BB962C8B-B14F-4D97-AF65-F5344CB8AC3E}">
        <p14:creationId xmlns:p14="http://schemas.microsoft.com/office/powerpoint/2010/main" val="2860119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Notification Content included the notification type, content type…</a:t>
            </a:r>
          </a:p>
        </p:txBody>
      </p:sp>
      <p:sp>
        <p:nvSpPr>
          <p:cNvPr id="4" name="Slide Number Placeholder 3"/>
          <p:cNvSpPr>
            <a:spLocks noGrp="1"/>
          </p:cNvSpPr>
          <p:nvPr>
            <p:ph type="sldNum" sz="quarter" idx="5"/>
          </p:nvPr>
        </p:nvSpPr>
        <p:spPr/>
        <p:txBody>
          <a:bodyPr/>
          <a:lstStyle/>
          <a:p>
            <a:fld id="{2E4F7302-39BB-4E1B-A315-C80951EEDB97}" type="slidenum">
              <a:rPr lang="en-US" smtClean="0"/>
              <a:t>8</a:t>
            </a:fld>
            <a:endParaRPr lang="en-US"/>
          </a:p>
        </p:txBody>
      </p:sp>
    </p:spTree>
    <p:extLst>
      <p:ext uri="{BB962C8B-B14F-4D97-AF65-F5344CB8AC3E}">
        <p14:creationId xmlns:p14="http://schemas.microsoft.com/office/powerpoint/2010/main" val="2036390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personalization included if the app has notification settings, if the user can customize the notifications, and if the user has to manually create the notifications or if it is default within the app </a:t>
            </a:r>
          </a:p>
        </p:txBody>
      </p:sp>
      <p:sp>
        <p:nvSpPr>
          <p:cNvPr id="4" name="Slide Number Placeholder 3"/>
          <p:cNvSpPr>
            <a:spLocks noGrp="1"/>
          </p:cNvSpPr>
          <p:nvPr>
            <p:ph type="sldNum" sz="quarter" idx="5"/>
          </p:nvPr>
        </p:nvSpPr>
        <p:spPr/>
        <p:txBody>
          <a:bodyPr/>
          <a:lstStyle/>
          <a:p>
            <a:fld id="{2E4F7302-39BB-4E1B-A315-C80951EEDB97}" type="slidenum">
              <a:rPr lang="en-US" smtClean="0"/>
              <a:t>9</a:t>
            </a:fld>
            <a:endParaRPr lang="en-US"/>
          </a:p>
        </p:txBody>
      </p:sp>
    </p:spTree>
    <p:extLst>
      <p:ext uri="{BB962C8B-B14F-4D97-AF65-F5344CB8AC3E}">
        <p14:creationId xmlns:p14="http://schemas.microsoft.com/office/powerpoint/2010/main" val="156449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found that mHealth app notifications align with recommendations on….These screenshots show notifications that align with recommendations on including statements and *adding an aesthetic image</a:t>
            </a:r>
          </a:p>
          <a:p>
            <a:endParaRPr lang="en-US" dirty="0"/>
          </a:p>
          <a:p>
            <a:r>
              <a:rPr lang="en-US" dirty="0"/>
              <a:t>***However, </a:t>
            </a:r>
            <a:r>
              <a:rPr lang="en-US" sz="1200" dirty="0">
                <a:solidFill>
                  <a:srgbClr val="DD661E"/>
                </a:solidFill>
              </a:rPr>
              <a:t>we also found a d</a:t>
            </a:r>
            <a:r>
              <a:rPr lang="en-US" sz="1200" dirty="0">
                <a:solidFill>
                  <a:srgbClr val="DD661E"/>
                </a:solidFill>
                <a:latin typeface="Trebuchet MS" panose="020B0603020202020204" pitchFamily="34" charset="0"/>
              </a:rPr>
              <a:t>isconnect</a:t>
            </a:r>
            <a:r>
              <a:rPr lang="en-US" sz="1200" dirty="0">
                <a:solidFill>
                  <a:prstClr val="black"/>
                </a:solidFill>
                <a:latin typeface="Trebuchet MS" panose="020B0603020202020204" pitchFamily="34" charset="0"/>
              </a:rPr>
              <a:t> </a:t>
            </a:r>
            <a:r>
              <a:rPr lang="en-US" sz="1200" dirty="0">
                <a:solidFill>
                  <a:srgbClr val="DD661E"/>
                </a:solidFill>
                <a:latin typeface="Trebuchet MS" panose="020B0603020202020204" pitchFamily="34" charset="0"/>
              </a:rPr>
              <a:t>between current practice and recommendations </a:t>
            </a:r>
            <a:r>
              <a:rPr lang="en-US" sz="1200" dirty="0">
                <a:solidFill>
                  <a:prstClr val="black"/>
                </a:solidFill>
                <a:latin typeface="Trebuchet MS" panose="020B0603020202020204" pitchFamily="34" charset="0"/>
              </a:rPr>
              <a:t>in </a:t>
            </a:r>
            <a:r>
              <a:rPr lang="en-US" sz="1200" dirty="0">
                <a:latin typeface="Trebuchet MS" panose="020B0603020202020204" pitchFamily="34" charset="0"/>
              </a:rPr>
              <a:t>several areas</a:t>
            </a:r>
            <a:endParaRPr lang="en-US" dirty="0"/>
          </a:p>
        </p:txBody>
      </p:sp>
      <p:sp>
        <p:nvSpPr>
          <p:cNvPr id="4" name="Slide Number Placeholder 3"/>
          <p:cNvSpPr>
            <a:spLocks noGrp="1"/>
          </p:cNvSpPr>
          <p:nvPr>
            <p:ph type="sldNum" sz="quarter" idx="5"/>
          </p:nvPr>
        </p:nvSpPr>
        <p:spPr/>
        <p:txBody>
          <a:bodyPr/>
          <a:lstStyle/>
          <a:p>
            <a:fld id="{2E4F7302-39BB-4E1B-A315-C80951EEDB97}" type="slidenum">
              <a:rPr lang="en-US" smtClean="0"/>
              <a:t>10</a:t>
            </a:fld>
            <a:endParaRPr lang="en-US"/>
          </a:p>
        </p:txBody>
      </p:sp>
    </p:spTree>
    <p:extLst>
      <p:ext uri="{BB962C8B-B14F-4D97-AF65-F5344CB8AC3E}">
        <p14:creationId xmlns:p14="http://schemas.microsoft.com/office/powerpoint/2010/main" val="190416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areas in which we found a disconnect include frequency, most notifications were sent daily although prior work has showed that sending more can lower user retention. </a:t>
            </a:r>
          </a:p>
          <a:p>
            <a:r>
              <a:rPr lang="en-US" dirty="0"/>
              <a:t>We also saw a disconnect for content purpose, the majority of the notifications were reminders although this can hinder habit development. </a:t>
            </a:r>
          </a:p>
          <a:p>
            <a:r>
              <a:rPr lang="en-US" dirty="0"/>
              <a:t>And we found that most of the notifications did not include interactive elements although it can increase user engagement.</a:t>
            </a:r>
          </a:p>
          <a:p>
            <a:endParaRPr lang="en-US" dirty="0"/>
          </a:p>
        </p:txBody>
      </p:sp>
      <p:sp>
        <p:nvSpPr>
          <p:cNvPr id="4" name="Slide Number Placeholder 3"/>
          <p:cNvSpPr>
            <a:spLocks noGrp="1"/>
          </p:cNvSpPr>
          <p:nvPr>
            <p:ph type="sldNum" sz="quarter" idx="5"/>
          </p:nvPr>
        </p:nvSpPr>
        <p:spPr/>
        <p:txBody>
          <a:bodyPr/>
          <a:lstStyle/>
          <a:p>
            <a:fld id="{2E4F7302-39BB-4E1B-A315-C80951EEDB97}" type="slidenum">
              <a:rPr lang="en-US" smtClean="0"/>
              <a:t>11</a:t>
            </a:fld>
            <a:endParaRPr lang="en-US"/>
          </a:p>
        </p:txBody>
      </p:sp>
    </p:spTree>
    <p:extLst>
      <p:ext uri="{BB962C8B-B14F-4D97-AF65-F5344CB8AC3E}">
        <p14:creationId xmlns:p14="http://schemas.microsoft.com/office/powerpoint/2010/main" val="4255761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saw a disconnect for occurrence, most of the notifications were triggered due to time, instead of the user’s activities and environment. In the screenshots to the right the notification was triggered based on the time the user set. </a:t>
            </a:r>
          </a:p>
          <a:p>
            <a:r>
              <a:rPr lang="en-US" dirty="0"/>
              <a:t>We also saw that most of the notifications did not include a sender although this can increase credibility, and the content was not tailored to the user. </a:t>
            </a:r>
          </a:p>
        </p:txBody>
      </p:sp>
      <p:sp>
        <p:nvSpPr>
          <p:cNvPr id="4" name="Slide Number Placeholder 3"/>
          <p:cNvSpPr>
            <a:spLocks noGrp="1"/>
          </p:cNvSpPr>
          <p:nvPr>
            <p:ph type="sldNum" sz="quarter" idx="5"/>
          </p:nvPr>
        </p:nvSpPr>
        <p:spPr/>
        <p:txBody>
          <a:bodyPr/>
          <a:lstStyle/>
          <a:p>
            <a:fld id="{2E4F7302-39BB-4E1B-A315-C80951EEDB97}" type="slidenum">
              <a:rPr lang="en-US" smtClean="0"/>
              <a:t>12</a:t>
            </a:fld>
            <a:endParaRPr lang="en-US"/>
          </a:p>
        </p:txBody>
      </p:sp>
    </p:spTree>
    <p:extLst>
      <p:ext uri="{BB962C8B-B14F-4D97-AF65-F5344CB8AC3E}">
        <p14:creationId xmlns:p14="http://schemas.microsoft.com/office/powerpoint/2010/main" val="3097219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findings we identified open research questions, for example </a:t>
            </a:r>
          </a:p>
        </p:txBody>
      </p:sp>
      <p:sp>
        <p:nvSpPr>
          <p:cNvPr id="4" name="Slide Number Placeholder 3"/>
          <p:cNvSpPr>
            <a:spLocks noGrp="1"/>
          </p:cNvSpPr>
          <p:nvPr>
            <p:ph type="sldNum" sz="quarter" idx="5"/>
          </p:nvPr>
        </p:nvSpPr>
        <p:spPr/>
        <p:txBody>
          <a:bodyPr/>
          <a:lstStyle/>
          <a:p>
            <a:fld id="{2E4F7302-39BB-4E1B-A315-C80951EEDB97}" type="slidenum">
              <a:rPr lang="en-US" smtClean="0"/>
              <a:t>13</a:t>
            </a:fld>
            <a:endParaRPr lang="en-US"/>
          </a:p>
        </p:txBody>
      </p:sp>
    </p:spTree>
    <p:extLst>
      <p:ext uri="{BB962C8B-B14F-4D97-AF65-F5344CB8AC3E}">
        <p14:creationId xmlns:p14="http://schemas.microsoft.com/office/powerpoint/2010/main" val="4182372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4F7302-39BB-4E1B-A315-C80951EEDB97}" type="slidenum">
              <a:rPr lang="en-US" smtClean="0"/>
              <a:t>15</a:t>
            </a:fld>
            <a:endParaRPr lang="en-US"/>
          </a:p>
        </p:txBody>
      </p:sp>
    </p:spTree>
    <p:extLst>
      <p:ext uri="{BB962C8B-B14F-4D97-AF65-F5344CB8AC3E}">
        <p14:creationId xmlns:p14="http://schemas.microsoft.com/office/powerpoint/2010/main" val="38917895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5" name="Group 14"/>
          <p:cNvGrpSpPr/>
          <p:nvPr/>
        </p:nvGrpSpPr>
        <p:grpSpPr>
          <a:xfrm>
            <a:off x="0" y="1"/>
            <a:ext cx="12192000" cy="4061534"/>
            <a:chOff x="0" y="0"/>
            <a:chExt cx="12192000" cy="4608513"/>
          </a:xfrm>
        </p:grpSpPr>
        <p:sp>
          <p:nvSpPr>
            <p:cNvPr id="10" name="Rectangle 9"/>
            <p:cNvSpPr/>
            <p:nvPr/>
          </p:nvSpPr>
          <p:spPr>
            <a:xfrm>
              <a:off x="0" y="0"/>
              <a:ext cx="12192000" cy="44337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4433758"/>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4562794"/>
              <a:ext cx="121920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838200" y="1934284"/>
            <a:ext cx="10515600"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838200" y="4876800"/>
            <a:ext cx="10515600" cy="1304796"/>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sz="1400"/>
            </a:lvl1pPr>
          </a:lstStyle>
          <a:p>
            <a:fld id="{A1042823-6F46-49CE-B582-122015C0146B}" type="datetimeFigureOut">
              <a:rPr lang="en-US" smtClean="0"/>
              <a:pPr/>
              <a:t>4/2/2021</a:t>
            </a:fld>
            <a:endParaRPr lang="en-US"/>
          </a:p>
        </p:txBody>
      </p:sp>
      <p:sp>
        <p:nvSpPr>
          <p:cNvPr id="5" name="Footer Placeholder 4"/>
          <p:cNvSpPr>
            <a:spLocks noGrp="1"/>
          </p:cNvSpPr>
          <p:nvPr>
            <p:ph type="ftr" sz="quarter" idx="11"/>
          </p:nvPr>
        </p:nvSpPr>
        <p:spPr/>
        <p:txBody>
          <a:bodyPr/>
          <a:lstStyle>
            <a:lvl1pPr>
              <a:defRPr sz="1400"/>
            </a:lvl1pPr>
          </a:lstStyle>
          <a:p>
            <a:endParaRPr lang="en-US"/>
          </a:p>
        </p:txBody>
      </p:sp>
      <p:sp>
        <p:nvSpPr>
          <p:cNvPr id="6" name="Slide Number Placeholder 5"/>
          <p:cNvSpPr>
            <a:spLocks noGrp="1"/>
          </p:cNvSpPr>
          <p:nvPr>
            <p:ph type="sldNum" sz="quarter" idx="12"/>
          </p:nvPr>
        </p:nvSpPr>
        <p:spPr/>
        <p:txBody>
          <a:bodyPr/>
          <a:lstStyle>
            <a:lvl1pPr>
              <a:defRPr sz="1400"/>
            </a:lvl1pPr>
          </a:lstStyle>
          <a:p>
            <a:fld id="{A3645BC0-680F-4F95-856B-3BD3B97427C1}" type="slidenum">
              <a:rPr lang="en-US" smtClean="0"/>
              <a:pPr/>
              <a:t>‹#›</a:t>
            </a:fld>
            <a:endParaRPr lang="en-US"/>
          </a:p>
        </p:txBody>
      </p:sp>
      <p:pic>
        <p:nvPicPr>
          <p:cNvPr id="16" name="Picture 15">
            <a:extLst>
              <a:ext uri="{FF2B5EF4-FFF2-40B4-BE49-F238E27FC236}">
                <a16:creationId xmlns:a16="http://schemas.microsoft.com/office/drawing/2014/main" id="{E574B86E-789D-4E12-AC43-B95E93BE7E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7126" b="26413"/>
          <a:stretch/>
        </p:blipFill>
        <p:spPr>
          <a:xfrm>
            <a:off x="1355807" y="6053365"/>
            <a:ext cx="1169611" cy="660364"/>
          </a:xfrm>
          <a:prstGeom prst="rect">
            <a:avLst/>
          </a:prstGeom>
          <a:effectLst/>
        </p:spPr>
      </p:pic>
      <p:pic>
        <p:nvPicPr>
          <p:cNvPr id="17" name="Picture 2" descr="Ruiz HCI Lab">
            <a:extLst>
              <a:ext uri="{FF2B5EF4-FFF2-40B4-BE49-F238E27FC236}">
                <a16:creationId xmlns:a16="http://schemas.microsoft.com/office/drawing/2014/main" id="{BC879EB9-44D7-4D31-92D0-215571A7BE1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8512" y="6181596"/>
            <a:ext cx="909889" cy="48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76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400"/>
            </a:lvl1pPr>
          </a:lstStyle>
          <a:p>
            <a:fld id="{A1042823-6F46-49CE-B582-122015C0146B}" type="datetimeFigureOut">
              <a:rPr lang="en-US" smtClean="0"/>
              <a:pPr/>
              <a:t>4/2/2021</a:t>
            </a:fld>
            <a:endParaRPr lang="en-US"/>
          </a:p>
        </p:txBody>
      </p:sp>
      <p:sp>
        <p:nvSpPr>
          <p:cNvPr id="5" name="Footer Placeholder 4"/>
          <p:cNvSpPr>
            <a:spLocks noGrp="1"/>
          </p:cNvSpPr>
          <p:nvPr>
            <p:ph type="ftr" sz="quarter" idx="11"/>
          </p:nvPr>
        </p:nvSpPr>
        <p:spPr/>
        <p:txBody>
          <a:bodyPr/>
          <a:lstStyle>
            <a:lvl1pPr>
              <a:defRPr sz="1400"/>
            </a:lvl1pPr>
          </a:lstStyle>
          <a:p>
            <a:endParaRPr lang="en-US"/>
          </a:p>
        </p:txBody>
      </p:sp>
      <p:sp>
        <p:nvSpPr>
          <p:cNvPr id="6" name="Slide Number Placeholder 5"/>
          <p:cNvSpPr>
            <a:spLocks noGrp="1"/>
          </p:cNvSpPr>
          <p:nvPr>
            <p:ph type="sldNum" sz="quarter" idx="12"/>
          </p:nvPr>
        </p:nvSpPr>
        <p:spPr/>
        <p:txBody>
          <a:bodyPr/>
          <a:lstStyle>
            <a:lvl1pPr>
              <a:defRPr sz="1400"/>
            </a:lvl1pPr>
          </a:lstStyle>
          <a:p>
            <a:fld id="{A3645BC0-680F-4F95-856B-3BD3B97427C1}" type="slidenum">
              <a:rPr lang="en-US" smtClean="0"/>
              <a:pPr/>
              <a:t>‹#›</a:t>
            </a:fld>
            <a:endParaRPr lang="en-US"/>
          </a:p>
        </p:txBody>
      </p:sp>
      <p:pic>
        <p:nvPicPr>
          <p:cNvPr id="8" name="Picture 7">
            <a:extLst>
              <a:ext uri="{FF2B5EF4-FFF2-40B4-BE49-F238E27FC236}">
                <a16:creationId xmlns:a16="http://schemas.microsoft.com/office/drawing/2014/main" id="{0853D0F2-6EE2-4CEB-953F-061F79F2F21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7126" b="26413"/>
          <a:stretch/>
        </p:blipFill>
        <p:spPr>
          <a:xfrm>
            <a:off x="1355807" y="6053365"/>
            <a:ext cx="1169611" cy="660364"/>
          </a:xfrm>
          <a:prstGeom prst="rect">
            <a:avLst/>
          </a:prstGeom>
          <a:effectLst/>
        </p:spPr>
      </p:pic>
      <p:pic>
        <p:nvPicPr>
          <p:cNvPr id="10" name="Picture 2" descr="Ruiz HCI Lab">
            <a:extLst>
              <a:ext uri="{FF2B5EF4-FFF2-40B4-BE49-F238E27FC236}">
                <a16:creationId xmlns:a16="http://schemas.microsoft.com/office/drawing/2014/main" id="{B70FEE73-22B6-4146-B81D-1C6D4BF05D9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8512" y="6181596"/>
            <a:ext cx="909889" cy="48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09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grpSp>
        <p:nvGrpSpPr>
          <p:cNvPr id="7" name="Group 6"/>
          <p:cNvGrpSpPr/>
          <p:nvPr/>
        </p:nvGrpSpPr>
        <p:grpSpPr>
          <a:xfrm>
            <a:off x="0" y="0"/>
            <a:ext cx="12192000" cy="6944497"/>
            <a:chOff x="0" y="0"/>
            <a:chExt cx="12192000" cy="4608513"/>
          </a:xfrm>
        </p:grpSpPr>
        <p:sp>
          <p:nvSpPr>
            <p:cNvPr id="8" name="Rectangle 7"/>
            <p:cNvSpPr/>
            <p:nvPr/>
          </p:nvSpPr>
          <p:spPr>
            <a:xfrm>
              <a:off x="0" y="0"/>
              <a:ext cx="12192000" cy="44337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4433758"/>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4562794"/>
              <a:ext cx="121920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p:cNvSpPr>
            <a:spLocks noGrp="1"/>
          </p:cNvSpPr>
          <p:nvPr>
            <p:ph type="body" idx="1"/>
          </p:nvPr>
        </p:nvSpPr>
        <p:spPr>
          <a:xfrm>
            <a:off x="838200" y="4876800"/>
            <a:ext cx="10515600" cy="1304796"/>
          </a:xfrm>
        </p:spPr>
        <p:txBody>
          <a:bodyPr>
            <a:normAutofit/>
          </a:bodyPr>
          <a:lstStyle>
            <a:lvl1pPr marL="0" indent="0">
              <a:buNone/>
              <a:defRPr sz="28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sz="1400"/>
            </a:lvl1pPr>
          </a:lstStyle>
          <a:p>
            <a:fld id="{A1042823-6F46-49CE-B582-122015C0146B}" type="datetimeFigureOut">
              <a:rPr lang="en-US" smtClean="0"/>
              <a:pPr/>
              <a:t>4/2/2021</a:t>
            </a:fld>
            <a:endParaRPr lang="en-US"/>
          </a:p>
        </p:txBody>
      </p:sp>
      <p:sp>
        <p:nvSpPr>
          <p:cNvPr id="5" name="Footer Placeholder 4"/>
          <p:cNvSpPr>
            <a:spLocks noGrp="1"/>
          </p:cNvSpPr>
          <p:nvPr>
            <p:ph type="ftr" sz="quarter" idx="11"/>
          </p:nvPr>
        </p:nvSpPr>
        <p:spPr/>
        <p:txBody>
          <a:bodyPr/>
          <a:lstStyle>
            <a:lvl1pPr>
              <a:defRPr sz="1400"/>
            </a:lvl1pPr>
          </a:lstStyle>
          <a:p>
            <a:endParaRPr lang="en-US"/>
          </a:p>
        </p:txBody>
      </p:sp>
      <p:sp>
        <p:nvSpPr>
          <p:cNvPr id="6" name="Slide Number Placeholder 5"/>
          <p:cNvSpPr>
            <a:spLocks noGrp="1"/>
          </p:cNvSpPr>
          <p:nvPr>
            <p:ph type="sldNum" sz="quarter" idx="12"/>
          </p:nvPr>
        </p:nvSpPr>
        <p:spPr/>
        <p:txBody>
          <a:bodyPr/>
          <a:lstStyle>
            <a:lvl1pPr>
              <a:defRPr sz="1400"/>
            </a:lvl1pPr>
          </a:lstStyle>
          <a:p>
            <a:fld id="{A3645BC0-680F-4F95-856B-3BD3B97427C1}" type="slidenum">
              <a:rPr lang="en-US" smtClean="0"/>
              <a:pPr/>
              <a:t>‹#›</a:t>
            </a:fld>
            <a:endParaRPr lang="en-US"/>
          </a:p>
        </p:txBody>
      </p:sp>
      <p:sp>
        <p:nvSpPr>
          <p:cNvPr id="11" name="Title 1"/>
          <p:cNvSpPr>
            <a:spLocks noGrp="1"/>
          </p:cNvSpPr>
          <p:nvPr>
            <p:ph type="ctrTitle"/>
          </p:nvPr>
        </p:nvSpPr>
        <p:spPr>
          <a:xfrm>
            <a:off x="838200" y="1934284"/>
            <a:ext cx="10515600" cy="2387600"/>
          </a:xfrm>
        </p:spPr>
        <p:txBody>
          <a:bodyPr anchor="b">
            <a:normAutofit/>
          </a:bodyPr>
          <a:lstStyle>
            <a:lvl1pPr algn="l">
              <a:defRPr sz="4800"/>
            </a:lvl1pPr>
          </a:lstStyle>
          <a:p>
            <a:r>
              <a:rPr lang="en-US"/>
              <a:t>Click to edit Master title style</a:t>
            </a:r>
          </a:p>
        </p:txBody>
      </p:sp>
    </p:spTree>
    <p:extLst>
      <p:ext uri="{BB962C8B-B14F-4D97-AF65-F5344CB8AC3E}">
        <p14:creationId xmlns:p14="http://schemas.microsoft.com/office/powerpoint/2010/main" val="4044059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6378"/>
            <a:ext cx="5181600" cy="45705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6378"/>
            <a:ext cx="5181600" cy="45705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042823-6F46-49CE-B582-122015C0146B}"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45BC0-680F-4F95-856B-3BD3B97427C1}" type="slidenum">
              <a:rPr lang="en-US" smtClean="0"/>
              <a:t>‹#›</a:t>
            </a:fld>
            <a:endParaRPr lang="en-US"/>
          </a:p>
        </p:txBody>
      </p:sp>
    </p:spTree>
    <p:extLst>
      <p:ext uri="{BB962C8B-B14F-4D97-AF65-F5344CB8AC3E}">
        <p14:creationId xmlns:p14="http://schemas.microsoft.com/office/powerpoint/2010/main" val="183128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042823-6F46-49CE-B582-122015C0146B}" type="datetimeFigureOut">
              <a:rPr lang="en-US" smtClean="0"/>
              <a:t>4/2/2021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645BC0-680F-4F95-856B-3BD3B97427C1}" type="slidenum">
              <a:rPr lang="en-US" smtClean="0"/>
              <a:t>‹#›</a:t>
            </a:fld>
            <a:endParaRPr lang="en-US"/>
          </a:p>
        </p:txBody>
      </p:sp>
      <p:sp>
        <p:nvSpPr>
          <p:cNvPr id="10" name="Title 1"/>
          <p:cNvSpPr>
            <a:spLocks noGrp="1"/>
          </p:cNvSpPr>
          <p:nvPr>
            <p:ph type="title"/>
          </p:nvPr>
        </p:nvSpPr>
        <p:spPr>
          <a:xfrm>
            <a:off x="838200" y="365125"/>
            <a:ext cx="10515600" cy="779463"/>
          </a:xfrm>
        </p:spPr>
        <p:txBody>
          <a:bodyPr/>
          <a:lstStyle/>
          <a:p>
            <a:r>
              <a:rPr lang="en-US"/>
              <a:t>Click to edit Master title style</a:t>
            </a:r>
          </a:p>
        </p:txBody>
      </p:sp>
    </p:spTree>
    <p:extLst>
      <p:ext uri="{BB962C8B-B14F-4D97-AF65-F5344CB8AC3E}">
        <p14:creationId xmlns:p14="http://schemas.microsoft.com/office/powerpoint/2010/main" val="303580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1042823-6F46-49CE-B582-122015C0146B}" type="datetimeFigureOut">
              <a:rPr lang="en-US" smtClean="0"/>
              <a:t>4/2/2021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645BC0-680F-4F95-856B-3BD3B97427C1}"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4259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042823-6F46-49CE-B582-122015C0146B}" type="datetimeFigureOut">
              <a:rPr lang="en-US" smtClean="0"/>
              <a:t>4/2/2021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645BC0-680F-4F95-856B-3BD3B97427C1}" type="slidenum">
              <a:rPr lang="en-US" smtClean="0"/>
              <a:t>‹#›</a:t>
            </a:fld>
            <a:endParaRPr lang="en-US"/>
          </a:p>
        </p:txBody>
      </p:sp>
    </p:spTree>
    <p:extLst>
      <p:ext uri="{BB962C8B-B14F-4D97-AF65-F5344CB8AC3E}">
        <p14:creationId xmlns:p14="http://schemas.microsoft.com/office/powerpoint/2010/main" val="241277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600200"/>
            <a:ext cx="6172200" cy="4260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600200"/>
            <a:ext cx="3932237" cy="4268788"/>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042823-6F46-49CE-B582-122015C0146B}"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45BC0-680F-4F95-856B-3BD3B97427C1}" type="slidenum">
              <a:rPr lang="en-US" smtClean="0"/>
              <a:t>‹#›</a:t>
            </a:fld>
            <a:endParaRPr lang="en-US"/>
          </a:p>
        </p:txBody>
      </p:sp>
      <p:sp>
        <p:nvSpPr>
          <p:cNvPr id="8" name="Title 1"/>
          <p:cNvSpPr>
            <a:spLocks noGrp="1"/>
          </p:cNvSpPr>
          <p:nvPr>
            <p:ph type="title"/>
          </p:nvPr>
        </p:nvSpPr>
        <p:spPr>
          <a:xfrm>
            <a:off x="838200" y="365125"/>
            <a:ext cx="10515600" cy="779463"/>
          </a:xfrm>
        </p:spPr>
        <p:txBody>
          <a:bodyPr/>
          <a:lstStyle/>
          <a:p>
            <a:r>
              <a:rPr lang="en-US"/>
              <a:t>Click to edit Master title style</a:t>
            </a:r>
          </a:p>
        </p:txBody>
      </p:sp>
    </p:spTree>
    <p:extLst>
      <p:ext uri="{BB962C8B-B14F-4D97-AF65-F5344CB8AC3E}">
        <p14:creationId xmlns:p14="http://schemas.microsoft.com/office/powerpoint/2010/main" val="2868727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600200"/>
            <a:ext cx="6172200" cy="4260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1600200"/>
            <a:ext cx="3932237" cy="4268788"/>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042823-6F46-49CE-B582-122015C0146B}"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45BC0-680F-4F95-856B-3BD3B97427C1}" type="slidenum">
              <a:rPr lang="en-US" smtClean="0"/>
              <a:t>‹#›</a:t>
            </a:fld>
            <a:endParaRPr lang="en-US"/>
          </a:p>
        </p:txBody>
      </p:sp>
      <p:sp>
        <p:nvSpPr>
          <p:cNvPr id="8" name="Title 1"/>
          <p:cNvSpPr>
            <a:spLocks noGrp="1"/>
          </p:cNvSpPr>
          <p:nvPr>
            <p:ph type="title"/>
          </p:nvPr>
        </p:nvSpPr>
        <p:spPr>
          <a:xfrm>
            <a:off x="838200" y="365125"/>
            <a:ext cx="10515600" cy="779463"/>
          </a:xfrm>
        </p:spPr>
        <p:txBody>
          <a:bodyPr/>
          <a:lstStyle/>
          <a:p>
            <a:r>
              <a:rPr lang="en-US"/>
              <a:t>Click to edit Master title style</a:t>
            </a:r>
          </a:p>
        </p:txBody>
      </p:sp>
    </p:spTree>
    <p:extLst>
      <p:ext uri="{BB962C8B-B14F-4D97-AF65-F5344CB8AC3E}">
        <p14:creationId xmlns:p14="http://schemas.microsoft.com/office/powerpoint/2010/main" val="3296429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042823-6F46-49CE-B582-122015C0146B}"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45BC0-680F-4F95-856B-3BD3B97427C1}" type="slidenum">
              <a:rPr lang="en-US" smtClean="0"/>
              <a:t>‹#›</a:t>
            </a:fld>
            <a:endParaRPr lang="en-US"/>
          </a:p>
        </p:txBody>
      </p:sp>
    </p:spTree>
    <p:extLst>
      <p:ext uri="{BB962C8B-B14F-4D97-AF65-F5344CB8AC3E}">
        <p14:creationId xmlns:p14="http://schemas.microsoft.com/office/powerpoint/2010/main" val="398609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1" name="Group 10"/>
          <p:cNvGrpSpPr/>
          <p:nvPr/>
        </p:nvGrpSpPr>
        <p:grpSpPr>
          <a:xfrm>
            <a:off x="0" y="1"/>
            <a:ext cx="12191998" cy="6858001"/>
            <a:chOff x="0" y="1"/>
            <a:chExt cx="12191998" cy="6858001"/>
          </a:xfrm>
        </p:grpSpPr>
        <p:sp>
          <p:nvSpPr>
            <p:cNvPr id="10" name="Rectangle 9"/>
            <p:cNvSpPr/>
            <p:nvPr/>
          </p:nvSpPr>
          <p:spPr>
            <a:xfrm>
              <a:off x="0" y="2"/>
              <a:ext cx="872489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5400000">
              <a:off x="7029448" y="1695453"/>
              <a:ext cx="6858001" cy="34670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226779" y="3359881"/>
              <a:ext cx="6858001" cy="1382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042823-6F46-49CE-B582-122015C0146B}"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45BC0-680F-4F95-856B-3BD3B97427C1}" type="slidenum">
              <a:rPr lang="en-US" smtClean="0"/>
              <a:t>‹#›</a:t>
            </a:fld>
            <a:endParaRPr lang="en-US"/>
          </a:p>
        </p:txBody>
      </p:sp>
    </p:spTree>
    <p:extLst>
      <p:ext uri="{BB962C8B-B14F-4D97-AF65-F5344CB8AC3E}">
        <p14:creationId xmlns:p14="http://schemas.microsoft.com/office/powerpoint/2010/main" val="4208656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0" y="0"/>
            <a:ext cx="12192000" cy="1371599"/>
            <a:chOff x="0" y="0"/>
            <a:chExt cx="12192000" cy="1371599"/>
          </a:xfrm>
        </p:grpSpPr>
        <p:sp>
          <p:nvSpPr>
            <p:cNvPr id="7" name="Rectangle 6"/>
            <p:cNvSpPr/>
            <p:nvPr/>
          </p:nvSpPr>
          <p:spPr>
            <a:xfrm>
              <a:off x="0" y="0"/>
              <a:ext cx="12192000" cy="1233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1233358"/>
              <a:ext cx="12192000" cy="1382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p:cNvSpPr>
            <a:spLocks noGrp="1"/>
          </p:cNvSpPr>
          <p:nvPr>
            <p:ph type="title"/>
          </p:nvPr>
        </p:nvSpPr>
        <p:spPr>
          <a:xfrm>
            <a:off x="838200" y="365125"/>
            <a:ext cx="10515600" cy="7794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06377"/>
            <a:ext cx="10515600" cy="45705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a:solidFill>
                  <a:schemeClr val="tx1">
                    <a:tint val="75000"/>
                  </a:schemeClr>
                </a:solidFill>
              </a:defRPr>
            </a:lvl1pPr>
          </a:lstStyle>
          <a:p>
            <a:fld id="{A1042823-6F46-49CE-B582-122015C0146B}" type="datetimeFigureOut">
              <a:rPr lang="en-US" smtClean="0"/>
              <a:pPr/>
              <a:t>4/2/2021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A3645BC0-680F-4F95-856B-3BD3B97427C1}" type="slidenum">
              <a:rPr lang="en-US" smtClean="0"/>
              <a:pPr/>
              <a:t>‹#›</a:t>
            </a:fld>
            <a:endParaRPr lang="en-US"/>
          </a:p>
        </p:txBody>
      </p:sp>
    </p:spTree>
    <p:extLst>
      <p:ext uri="{BB962C8B-B14F-4D97-AF65-F5344CB8AC3E}">
        <p14:creationId xmlns:p14="http://schemas.microsoft.com/office/powerpoint/2010/main" val="2430422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Trebuchet MS" panose="020B060302020202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rebuchet MS" panose="020B060302020202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10.m4a"/><Relationship Id="rId7" Type="http://schemas.microsoft.com/office/2007/relationships/hdphoto" Target="../media/hdphoto2.wdp"/><Relationship Id="rId2" Type="http://schemas.microsoft.com/office/2007/relationships/media" Target="../media/media10.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9.xml"/><Relationship Id="rId10" Type="http://schemas.openxmlformats.org/officeDocument/2006/relationships/image" Target="../media/image4.png"/><Relationship Id="rId4" Type="http://schemas.openxmlformats.org/officeDocument/2006/relationships/slideLayout" Target="../slideLayouts/slideLayout2.xml"/><Relationship Id="rId9"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2.m4a"/><Relationship Id="rId1" Type="http://schemas.microsoft.com/office/2007/relationships/media" Target="../media/media12.m4a"/><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notesSlide" Target="../notesSlides/notesSlide11.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openxmlformats.org/officeDocument/2006/relationships/image" Target="../media/image1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3.jpeg"/><Relationship Id="rId11" Type="http://schemas.openxmlformats.org/officeDocument/2006/relationships/image" Target="../media/image4.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13.xm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882" y="1060226"/>
            <a:ext cx="12035118" cy="2387600"/>
          </a:xfrm>
        </p:spPr>
        <p:txBody>
          <a:bodyPr>
            <a:normAutofit/>
          </a:bodyPr>
          <a:lstStyle/>
          <a:p>
            <a:pPr algn="ctr"/>
            <a:r>
              <a:rPr lang="en-US" sz="5000" dirty="0"/>
              <a:t>A Survey of Notification Designs in Commercial mHealth Apps</a:t>
            </a:r>
          </a:p>
        </p:txBody>
      </p:sp>
      <p:sp>
        <p:nvSpPr>
          <p:cNvPr id="3" name="Subtitle 2"/>
          <p:cNvSpPr>
            <a:spLocks noGrp="1"/>
          </p:cNvSpPr>
          <p:nvPr>
            <p:ph type="subTitle" idx="1"/>
          </p:nvPr>
        </p:nvSpPr>
        <p:spPr>
          <a:xfrm>
            <a:off x="963111" y="4398085"/>
            <a:ext cx="10422659" cy="1304796"/>
          </a:xfrm>
        </p:spPr>
        <p:txBody>
          <a:bodyPr>
            <a:normAutofit/>
          </a:bodyPr>
          <a:lstStyle/>
          <a:p>
            <a:pPr algn="ctr"/>
            <a:r>
              <a:rPr lang="en-US" sz="2400" b="1" u="sng" dirty="0"/>
              <a:t>Julia Woodward</a:t>
            </a:r>
            <a:r>
              <a:rPr lang="en-US" sz="2400" baseline="30000" dirty="0"/>
              <a:t>1</a:t>
            </a:r>
            <a:r>
              <a:rPr lang="en-US" sz="2400" dirty="0"/>
              <a:t>, Yu-Peng Chen</a:t>
            </a:r>
            <a:r>
              <a:rPr lang="en-US" sz="2400" baseline="30000" dirty="0"/>
              <a:t>1</a:t>
            </a:r>
            <a:r>
              <a:rPr lang="en-US" sz="2400" dirty="0"/>
              <a:t>, Katarina Jurczyk</a:t>
            </a:r>
            <a:r>
              <a:rPr lang="en-US" sz="2400" baseline="30000" dirty="0"/>
              <a:t>1</a:t>
            </a:r>
            <a:r>
              <a:rPr lang="en-US" sz="2400" dirty="0"/>
              <a:t>, Kathryn M. Ross</a:t>
            </a:r>
            <a:r>
              <a:rPr lang="en-US" sz="2400" baseline="30000" dirty="0"/>
              <a:t>2</a:t>
            </a:r>
            <a:r>
              <a:rPr lang="en-US" sz="2400" dirty="0"/>
              <a:t>, Lisa Anthony</a:t>
            </a:r>
            <a:r>
              <a:rPr lang="en-US" sz="2400" baseline="30000" dirty="0"/>
              <a:t>1, </a:t>
            </a:r>
            <a:r>
              <a:rPr lang="en-US" sz="2400" dirty="0"/>
              <a:t>Jaime Ruiz</a:t>
            </a:r>
            <a:r>
              <a:rPr lang="en-US" sz="2400" baseline="30000" dirty="0"/>
              <a:t>1</a:t>
            </a:r>
            <a:endParaRPr lang="en-US" sz="2400" dirty="0"/>
          </a:p>
          <a:p>
            <a:pPr algn="ctr"/>
            <a:endParaRPr lang="en-US" sz="2400"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02722" y="6209118"/>
            <a:ext cx="2474976" cy="454152"/>
          </a:xfrm>
          <a:prstGeom prst="rect">
            <a:avLst/>
          </a:prstGeom>
        </p:spPr>
      </p:pic>
      <p:sp>
        <p:nvSpPr>
          <p:cNvPr id="8" name="TextBox 7"/>
          <p:cNvSpPr txBox="1"/>
          <p:nvPr/>
        </p:nvSpPr>
        <p:spPr>
          <a:xfrm>
            <a:off x="1591644" y="5235865"/>
            <a:ext cx="9165591" cy="1200329"/>
          </a:xfrm>
          <a:prstGeom prst="rect">
            <a:avLst/>
          </a:prstGeom>
          <a:noFill/>
        </p:spPr>
        <p:txBody>
          <a:bodyPr wrap="square" rtlCol="0">
            <a:spAutoFit/>
          </a:bodyPr>
          <a:lstStyle/>
          <a:p>
            <a:pPr algn="ctr"/>
            <a:r>
              <a:rPr lang="en-US" baseline="30000" dirty="0"/>
              <a:t>1</a:t>
            </a:r>
            <a:r>
              <a:rPr lang="en-US" dirty="0"/>
              <a:t>Dept of CISE, University of Florida, Gainesville FL USA</a:t>
            </a:r>
          </a:p>
          <a:p>
            <a:pPr algn="ctr"/>
            <a:r>
              <a:rPr lang="en-US" baseline="30000" dirty="0"/>
              <a:t>2</a:t>
            </a:r>
            <a:r>
              <a:rPr lang="en-US" dirty="0"/>
              <a:t>Dept of Clinical and Health Psychology, University of Florida, Gainesville FL USA</a:t>
            </a:r>
          </a:p>
          <a:p>
            <a:pPr algn="ctr"/>
            <a:endParaRPr lang="en-US" dirty="0"/>
          </a:p>
          <a:p>
            <a:pPr algn="ctr"/>
            <a:r>
              <a:rPr lang="en-US" dirty="0"/>
              <a:t> </a:t>
            </a:r>
            <a:endParaRPr lang="en-US" dirty="0">
              <a:solidFill>
                <a:srgbClr val="000000"/>
              </a:solidFill>
              <a:latin typeface="Times New Roman" panose="02020603050405020304" pitchFamily="18" charset="0"/>
              <a:ea typeface="Times New Roman" panose="02020603050405020304" pitchFamily="18" charset="0"/>
            </a:endParaRPr>
          </a:p>
        </p:txBody>
      </p:sp>
      <p:pic>
        <p:nvPicPr>
          <p:cNvPr id="13" name="Audio 12">
            <a:hlinkClick r:id="" action="ppaction://media"/>
            <a:extLst>
              <a:ext uri="{FF2B5EF4-FFF2-40B4-BE49-F238E27FC236}">
                <a16:creationId xmlns:a16="http://schemas.microsoft.com/office/drawing/2014/main" id="{19833E74-2C66-4096-BF38-462C48AF88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5301335"/>
      </p:ext>
    </p:extLst>
  </p:cSld>
  <p:clrMapOvr>
    <a:masterClrMapping/>
  </p:clrMapOvr>
  <mc:AlternateContent xmlns:mc="http://schemas.openxmlformats.org/markup-compatibility/2006">
    <mc:Choice xmlns:p14="http://schemas.microsoft.com/office/powerpoint/2010/main" Requires="p14">
      <p:transition spd="slow" p14:dur="2000" advTm="11626"/>
    </mc:Choice>
    <mc:Fallback>
      <p:transition spd="slow" advTm="11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93FB14-86BE-4F45-AF8E-CCC14E7E9A2A}"/>
              </a:ext>
            </a:extLst>
          </p:cNvPr>
          <p:cNvSpPr txBox="1"/>
          <p:nvPr/>
        </p:nvSpPr>
        <p:spPr>
          <a:xfrm>
            <a:off x="0" y="6550223"/>
            <a:ext cx="7851531" cy="307777"/>
          </a:xfrm>
          <a:prstGeom prst="rect">
            <a:avLst/>
          </a:prstGeom>
          <a:noFill/>
        </p:spPr>
        <p:txBody>
          <a:bodyPr wrap="square" rtlCol="0">
            <a:spAutoFit/>
          </a:bodyPr>
          <a:lstStyle/>
          <a:p>
            <a:r>
              <a:rPr lang="en-US" sz="1400" dirty="0">
                <a:solidFill>
                  <a:schemeClr val="bg1"/>
                </a:solidFill>
              </a:rPr>
              <a:t>Health and Fitness Apps on Mobile Health by Forth Edge (CC BY 2.0)</a:t>
            </a:r>
          </a:p>
        </p:txBody>
      </p:sp>
      <p:pic>
        <p:nvPicPr>
          <p:cNvPr id="8" name="Audio 7">
            <a:hlinkClick r:id="" action="ppaction://media"/>
            <a:extLst>
              <a:ext uri="{FF2B5EF4-FFF2-40B4-BE49-F238E27FC236}">
                <a16:creationId xmlns:a16="http://schemas.microsoft.com/office/drawing/2014/main" id="{D8164793-DC12-4C62-B8B4-018CCF2430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8610918"/>
      </p:ext>
    </p:extLst>
  </p:cSld>
  <p:clrMapOvr>
    <a:masterClrMapping/>
  </p:clrMapOvr>
  <mc:AlternateContent xmlns:mc="http://schemas.openxmlformats.org/markup-compatibility/2006">
    <mc:Choice xmlns:p14="http://schemas.microsoft.com/office/powerpoint/2010/main" Requires="p14">
      <p:transition spd="slow" p14:dur="2000" advTm="11703"/>
    </mc:Choice>
    <mc:Fallback>
      <p:transition spd="slow" advTm="11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2C0D-05CF-490C-932E-F6DEE76DDA9A}"/>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0846E8F1-C09C-475D-BD9D-A76E231042D2}"/>
              </a:ext>
            </a:extLst>
          </p:cNvPr>
          <p:cNvSpPr>
            <a:spLocks noGrp="1"/>
          </p:cNvSpPr>
          <p:nvPr>
            <p:ph idx="1"/>
          </p:nvPr>
        </p:nvSpPr>
        <p:spPr>
          <a:xfrm>
            <a:off x="838199" y="1606377"/>
            <a:ext cx="10679723" cy="4570585"/>
          </a:xfrm>
        </p:spPr>
        <p:txBody>
          <a:bodyPr/>
          <a:lstStyle/>
          <a:p>
            <a:pPr>
              <a:spcAft>
                <a:spcPts val="269"/>
              </a:spcAft>
              <a:buClr>
                <a:schemeClr val="tx1"/>
              </a:buClr>
              <a:buSzPct val="100000"/>
            </a:pPr>
            <a:r>
              <a:rPr lang="en-US" sz="2800" dirty="0">
                <a:latin typeface="Trebuchet MS" panose="020B0603020202020204" pitchFamily="34" charset="0"/>
              </a:rPr>
              <a:t>mHealth </a:t>
            </a:r>
            <a:r>
              <a:rPr lang="en-US" sz="2800" dirty="0">
                <a:solidFill>
                  <a:srgbClr val="DD661E"/>
                </a:solidFill>
                <a:latin typeface="Trebuchet MS" panose="020B0603020202020204" pitchFamily="34" charset="0"/>
              </a:rPr>
              <a:t>app notifications </a:t>
            </a:r>
            <a:r>
              <a:rPr lang="en-US" sz="2800" dirty="0">
                <a:latin typeface="Trebuchet MS" panose="020B0603020202020204" pitchFamily="34" charset="0"/>
              </a:rPr>
              <a:t>increase users’ app engagement and adherence </a:t>
            </a:r>
            <a:r>
              <a:rPr lang="en-US" sz="1400" dirty="0">
                <a:latin typeface="Trebuchet MS" panose="020B0603020202020204" pitchFamily="34" charset="0"/>
              </a:rPr>
              <a:t>(</a:t>
            </a:r>
            <a:r>
              <a:rPr lang="en-US" sz="1400" dirty="0" err="1">
                <a:latin typeface="Trebuchet MS" panose="020B0603020202020204" pitchFamily="34" charset="0"/>
              </a:rPr>
              <a:t>Bidargaddi</a:t>
            </a:r>
            <a:r>
              <a:rPr lang="en-US" sz="1400" dirty="0">
                <a:latin typeface="Trebuchet MS" panose="020B0603020202020204" pitchFamily="34" charset="0"/>
              </a:rPr>
              <a:t> et al. JMIR mHealth and </a:t>
            </a:r>
            <a:r>
              <a:rPr lang="en-US" sz="1400" dirty="0" err="1">
                <a:latin typeface="Trebuchet MS" panose="020B0603020202020204" pitchFamily="34" charset="0"/>
              </a:rPr>
              <a:t>uHealth</a:t>
            </a:r>
            <a:r>
              <a:rPr lang="en-US" sz="1400" dirty="0">
                <a:latin typeface="Trebuchet MS" panose="020B0603020202020204" pitchFamily="34" charset="0"/>
              </a:rPr>
              <a:t> 2018)</a:t>
            </a:r>
          </a:p>
          <a:p>
            <a:pPr>
              <a:spcAft>
                <a:spcPts val="269"/>
              </a:spcAft>
              <a:buClr>
                <a:schemeClr val="tx1"/>
              </a:buClr>
              <a:buSzPct val="100000"/>
            </a:pPr>
            <a:r>
              <a:rPr lang="en-US" sz="2800" dirty="0">
                <a:latin typeface="Trebuchet MS" panose="020B0603020202020204" pitchFamily="34" charset="0"/>
              </a:rPr>
              <a:t>However, few mHealth apps are grounded in advised health behavior theories or properly evaluated </a:t>
            </a:r>
            <a:endParaRPr lang="en-US" sz="2800" dirty="0"/>
          </a:p>
          <a:p>
            <a:pPr marL="0" indent="0">
              <a:spcBef>
                <a:spcPts val="0"/>
              </a:spcBef>
              <a:spcAft>
                <a:spcPts val="269"/>
              </a:spcAft>
              <a:buClr>
                <a:schemeClr val="tx1"/>
              </a:buClr>
              <a:buSzPct val="100000"/>
              <a:buNone/>
            </a:pPr>
            <a:r>
              <a:rPr lang="en-US" sz="1400" dirty="0">
                <a:latin typeface="Trebuchet MS" panose="020B0603020202020204" pitchFamily="34" charset="0"/>
              </a:rPr>
              <a:t>    (Whittaker Journal of Medical Internet Research 2012)</a:t>
            </a:r>
          </a:p>
          <a:p>
            <a:pPr>
              <a:spcAft>
                <a:spcPts val="269"/>
              </a:spcAft>
              <a:buClr>
                <a:schemeClr val="tx1"/>
              </a:buClr>
              <a:buSzPct val="100000"/>
            </a:pPr>
            <a:r>
              <a:rPr lang="en-US" sz="2800" dirty="0">
                <a:latin typeface="Trebuchet MS" panose="020B0603020202020204" pitchFamily="34" charset="0"/>
              </a:rPr>
              <a:t>We wanted to examine if there was a </a:t>
            </a:r>
            <a:r>
              <a:rPr lang="en-US" sz="2800" dirty="0">
                <a:solidFill>
                  <a:srgbClr val="DD661E"/>
                </a:solidFill>
                <a:latin typeface="Trebuchet MS" panose="020B0603020202020204" pitchFamily="34" charset="0"/>
              </a:rPr>
              <a:t>gap </a:t>
            </a:r>
            <a:r>
              <a:rPr lang="en-US" sz="2800" dirty="0">
                <a:latin typeface="Trebuchet MS" panose="020B0603020202020204" pitchFamily="34" charset="0"/>
              </a:rPr>
              <a:t>between existing </a:t>
            </a:r>
            <a:r>
              <a:rPr lang="en-US" sz="2800" dirty="0">
                <a:solidFill>
                  <a:srgbClr val="DD661E"/>
                </a:solidFill>
                <a:latin typeface="Trebuchet MS" panose="020B0603020202020204" pitchFamily="34" charset="0"/>
              </a:rPr>
              <a:t>notification design recommendations </a:t>
            </a:r>
            <a:r>
              <a:rPr lang="en-US" sz="2800" dirty="0">
                <a:latin typeface="Trebuchet MS" panose="020B0603020202020204" pitchFamily="34" charset="0"/>
              </a:rPr>
              <a:t>and</a:t>
            </a:r>
            <a:r>
              <a:rPr lang="en-US" sz="2800" dirty="0">
                <a:solidFill>
                  <a:srgbClr val="DD661E"/>
                </a:solidFill>
                <a:latin typeface="Trebuchet MS" panose="020B0603020202020204" pitchFamily="34" charset="0"/>
              </a:rPr>
              <a:t> practice</a:t>
            </a:r>
            <a:endParaRPr lang="en-US" dirty="0"/>
          </a:p>
        </p:txBody>
      </p:sp>
      <p:pic>
        <p:nvPicPr>
          <p:cNvPr id="5" name="Picture 4">
            <a:extLst>
              <a:ext uri="{FF2B5EF4-FFF2-40B4-BE49-F238E27FC236}">
                <a16:creationId xmlns:a16="http://schemas.microsoft.com/office/drawing/2014/main" id="{4A2DCAEC-7029-4E1A-A8EB-91B7E3ECD2E7}"/>
              </a:ext>
            </a:extLst>
          </p:cNvPr>
          <p:cNvPicPr>
            <a:picLocks noChangeAspect="1"/>
          </p:cNvPicPr>
          <p:nvPr/>
        </p:nvPicPr>
        <p:blipFill>
          <a:blip r:embed="rId5"/>
          <a:stretch>
            <a:fillRect/>
          </a:stretch>
        </p:blipFill>
        <p:spPr>
          <a:xfrm>
            <a:off x="5483596" y="4783015"/>
            <a:ext cx="1397750" cy="1855736"/>
          </a:xfrm>
          <a:prstGeom prst="rect">
            <a:avLst/>
          </a:prstGeom>
        </p:spPr>
      </p:pic>
      <p:sp>
        <p:nvSpPr>
          <p:cNvPr id="6" name="TextBox 5">
            <a:extLst>
              <a:ext uri="{FF2B5EF4-FFF2-40B4-BE49-F238E27FC236}">
                <a16:creationId xmlns:a16="http://schemas.microsoft.com/office/drawing/2014/main" id="{6378093E-AEA0-4659-8A45-0BCB91BD0ED1}"/>
              </a:ext>
            </a:extLst>
          </p:cNvPr>
          <p:cNvSpPr txBox="1"/>
          <p:nvPr/>
        </p:nvSpPr>
        <p:spPr>
          <a:xfrm>
            <a:off x="4091353" y="6581001"/>
            <a:ext cx="4009292" cy="276999"/>
          </a:xfrm>
          <a:prstGeom prst="rect">
            <a:avLst/>
          </a:prstGeom>
          <a:noFill/>
        </p:spPr>
        <p:txBody>
          <a:bodyPr wrap="square" rtlCol="0">
            <a:spAutoFit/>
          </a:bodyPr>
          <a:lstStyle/>
          <a:p>
            <a:r>
              <a:rPr lang="en-US" sz="1200" dirty="0"/>
              <a:t>Healthcare Mobile App by Vectors Point, PK (CC BY 3.0)</a:t>
            </a:r>
          </a:p>
        </p:txBody>
      </p:sp>
      <p:pic>
        <p:nvPicPr>
          <p:cNvPr id="11" name="Audio 10">
            <a:hlinkClick r:id="" action="ppaction://media"/>
            <a:extLst>
              <a:ext uri="{FF2B5EF4-FFF2-40B4-BE49-F238E27FC236}">
                <a16:creationId xmlns:a16="http://schemas.microsoft.com/office/drawing/2014/main" id="{B9121ED8-8591-4096-A470-272F67C81B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29372755"/>
      </p:ext>
    </p:extLst>
  </p:cSld>
  <p:clrMapOvr>
    <a:masterClrMapping/>
  </p:clrMapOvr>
  <mc:AlternateContent xmlns:mc="http://schemas.openxmlformats.org/markup-compatibility/2006">
    <mc:Choice xmlns:p14="http://schemas.microsoft.com/office/powerpoint/2010/main" Requires="p14">
      <p:transition spd="slow" p14:dur="2000" advTm="25100"/>
    </mc:Choice>
    <mc:Fallback>
      <p:transition spd="slow" advTm="25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90E54-71B6-45E4-B875-6695D8E5CB15}"/>
              </a:ext>
            </a:extLst>
          </p:cNvPr>
          <p:cNvSpPr>
            <a:spLocks noGrp="1"/>
          </p:cNvSpPr>
          <p:nvPr>
            <p:ph type="title"/>
          </p:nvPr>
        </p:nvSpPr>
        <p:spPr/>
        <p:txBody>
          <a:bodyPr/>
          <a:lstStyle/>
          <a:p>
            <a:r>
              <a:rPr lang="en-US" dirty="0"/>
              <a:t>Sample of mHealth Apps</a:t>
            </a:r>
          </a:p>
        </p:txBody>
      </p:sp>
      <p:sp>
        <p:nvSpPr>
          <p:cNvPr id="3" name="Content Placeholder 2">
            <a:extLst>
              <a:ext uri="{FF2B5EF4-FFF2-40B4-BE49-F238E27FC236}">
                <a16:creationId xmlns:a16="http://schemas.microsoft.com/office/drawing/2014/main" id="{EB4BD4E0-50DA-4E38-A6ED-E7AAE8BDE05C}"/>
              </a:ext>
            </a:extLst>
          </p:cNvPr>
          <p:cNvSpPr>
            <a:spLocks noGrp="1"/>
          </p:cNvSpPr>
          <p:nvPr>
            <p:ph idx="1"/>
          </p:nvPr>
        </p:nvSpPr>
        <p:spPr>
          <a:xfrm>
            <a:off x="838200" y="1606377"/>
            <a:ext cx="10812332" cy="4570585"/>
          </a:xfrm>
        </p:spPr>
        <p:txBody>
          <a:bodyPr/>
          <a:lstStyle/>
          <a:p>
            <a:r>
              <a:rPr lang="en-US" sz="2800" dirty="0"/>
              <a:t>Randomly selected </a:t>
            </a:r>
            <a:r>
              <a:rPr lang="en-US" sz="2800" dirty="0">
                <a:solidFill>
                  <a:srgbClr val="DD661E"/>
                </a:solidFill>
              </a:rPr>
              <a:t>50 apps </a:t>
            </a:r>
            <a:r>
              <a:rPr lang="en-US" sz="2800" dirty="0"/>
              <a:t>from database of mHealth apps </a:t>
            </a:r>
          </a:p>
          <a:p>
            <a:pPr marL="0" indent="0">
              <a:spcBef>
                <a:spcPts val="0"/>
              </a:spcBef>
              <a:buNone/>
            </a:pPr>
            <a:r>
              <a:rPr lang="en-US" sz="1400" dirty="0"/>
              <a:t>    (Xu and Liu, JMIR mHealth and </a:t>
            </a:r>
            <a:r>
              <a:rPr lang="en-US" sz="1400" dirty="0" err="1"/>
              <a:t>uHealth</a:t>
            </a:r>
            <a:r>
              <a:rPr lang="en-US" sz="1400" dirty="0"/>
              <a:t> 2015)</a:t>
            </a:r>
          </a:p>
          <a:p>
            <a:r>
              <a:rPr lang="en-US" sz="2800" dirty="0"/>
              <a:t>Included free apps that had 500+ reviews and 3+ stars</a:t>
            </a:r>
            <a:endParaRPr lang="en-US" sz="2000" dirty="0"/>
          </a:p>
        </p:txBody>
      </p:sp>
      <p:graphicFrame>
        <p:nvGraphicFramePr>
          <p:cNvPr id="4" name="Table 4">
            <a:extLst>
              <a:ext uri="{FF2B5EF4-FFF2-40B4-BE49-F238E27FC236}">
                <a16:creationId xmlns:a16="http://schemas.microsoft.com/office/drawing/2014/main" id="{EC7F8374-56B8-4E96-981B-995DB4EBCA2B}"/>
              </a:ext>
            </a:extLst>
          </p:cNvPr>
          <p:cNvGraphicFramePr>
            <a:graphicFrameLocks noGrp="1"/>
          </p:cNvGraphicFramePr>
          <p:nvPr>
            <p:extLst>
              <p:ext uri="{D42A27DB-BD31-4B8C-83A1-F6EECF244321}">
                <p14:modId xmlns:p14="http://schemas.microsoft.com/office/powerpoint/2010/main" val="1602872262"/>
              </p:ext>
            </p:extLst>
          </p:nvPr>
        </p:nvGraphicFramePr>
        <p:xfrm>
          <a:off x="4193457" y="3060840"/>
          <a:ext cx="3805085" cy="3688080"/>
        </p:xfrm>
        <a:graphic>
          <a:graphicData uri="http://schemas.openxmlformats.org/drawingml/2006/table">
            <a:tbl>
              <a:tblPr firstRow="1" bandCol="1">
                <a:tableStyleId>{5C22544A-7EE6-4342-B048-85BDC9FD1C3A}</a:tableStyleId>
              </a:tblPr>
              <a:tblGrid>
                <a:gridCol w="2219638">
                  <a:extLst>
                    <a:ext uri="{9D8B030D-6E8A-4147-A177-3AD203B41FA5}">
                      <a16:colId xmlns:a16="http://schemas.microsoft.com/office/drawing/2014/main" val="2321205146"/>
                    </a:ext>
                  </a:extLst>
                </a:gridCol>
                <a:gridCol w="1585447">
                  <a:extLst>
                    <a:ext uri="{9D8B030D-6E8A-4147-A177-3AD203B41FA5}">
                      <a16:colId xmlns:a16="http://schemas.microsoft.com/office/drawing/2014/main" val="1974673110"/>
                    </a:ext>
                  </a:extLst>
                </a:gridCol>
              </a:tblGrid>
              <a:tr h="316956">
                <a:tc>
                  <a:txBody>
                    <a:bodyPr/>
                    <a:lstStyle/>
                    <a:p>
                      <a:r>
                        <a:rPr lang="en-US" sz="1600" dirty="0"/>
                        <a:t>App Themes</a:t>
                      </a:r>
                    </a:p>
                  </a:txBody>
                  <a:tcPr/>
                </a:tc>
                <a:tc>
                  <a:txBody>
                    <a:bodyPr/>
                    <a:lstStyle/>
                    <a:p>
                      <a:r>
                        <a:rPr lang="en-US" sz="1600" dirty="0"/>
                        <a:t>Count (n = 50)</a:t>
                      </a:r>
                    </a:p>
                  </a:txBody>
                  <a:tcPr/>
                </a:tc>
                <a:extLst>
                  <a:ext uri="{0D108BD9-81ED-4DB2-BD59-A6C34878D82A}">
                    <a16:rowId xmlns:a16="http://schemas.microsoft.com/office/drawing/2014/main" val="97409227"/>
                  </a:ext>
                </a:extLst>
              </a:tr>
              <a:tr h="316956">
                <a:tc>
                  <a:txBody>
                    <a:bodyPr/>
                    <a:lstStyle/>
                    <a:p>
                      <a:r>
                        <a:rPr lang="en-US" sz="1600" dirty="0"/>
                        <a:t>Fertility</a:t>
                      </a:r>
                    </a:p>
                  </a:txBody>
                  <a:tcPr/>
                </a:tc>
                <a:tc>
                  <a:txBody>
                    <a:bodyPr/>
                    <a:lstStyle/>
                    <a:p>
                      <a:r>
                        <a:rPr lang="en-US" sz="1600" dirty="0"/>
                        <a:t>9</a:t>
                      </a:r>
                    </a:p>
                  </a:txBody>
                  <a:tcPr/>
                </a:tc>
                <a:extLst>
                  <a:ext uri="{0D108BD9-81ED-4DB2-BD59-A6C34878D82A}">
                    <a16:rowId xmlns:a16="http://schemas.microsoft.com/office/drawing/2014/main" val="1685372798"/>
                  </a:ext>
                </a:extLst>
              </a:tr>
              <a:tr h="316956">
                <a:tc>
                  <a:txBody>
                    <a:bodyPr/>
                    <a:lstStyle/>
                    <a:p>
                      <a:r>
                        <a:rPr lang="en-US" sz="1600" dirty="0"/>
                        <a:t>Weight</a:t>
                      </a:r>
                    </a:p>
                  </a:txBody>
                  <a:tcPr/>
                </a:tc>
                <a:tc>
                  <a:txBody>
                    <a:bodyPr/>
                    <a:lstStyle/>
                    <a:p>
                      <a:r>
                        <a:rPr lang="en-US" sz="1600" dirty="0"/>
                        <a:t>9</a:t>
                      </a:r>
                    </a:p>
                  </a:txBody>
                  <a:tcPr/>
                </a:tc>
                <a:extLst>
                  <a:ext uri="{0D108BD9-81ED-4DB2-BD59-A6C34878D82A}">
                    <a16:rowId xmlns:a16="http://schemas.microsoft.com/office/drawing/2014/main" val="2467219331"/>
                  </a:ext>
                </a:extLst>
              </a:tr>
              <a:tr h="316956">
                <a:tc>
                  <a:txBody>
                    <a:bodyPr/>
                    <a:lstStyle/>
                    <a:p>
                      <a:r>
                        <a:rPr lang="en-US" sz="1600" dirty="0"/>
                        <a:t>Medication</a:t>
                      </a:r>
                    </a:p>
                  </a:txBody>
                  <a:tcPr/>
                </a:tc>
                <a:tc>
                  <a:txBody>
                    <a:bodyPr/>
                    <a:lstStyle/>
                    <a:p>
                      <a:r>
                        <a:rPr lang="en-US" sz="1600" dirty="0"/>
                        <a:t>8</a:t>
                      </a:r>
                    </a:p>
                  </a:txBody>
                  <a:tcPr/>
                </a:tc>
                <a:extLst>
                  <a:ext uri="{0D108BD9-81ED-4DB2-BD59-A6C34878D82A}">
                    <a16:rowId xmlns:a16="http://schemas.microsoft.com/office/drawing/2014/main" val="3097140448"/>
                  </a:ext>
                </a:extLst>
              </a:tr>
              <a:tr h="316956">
                <a:tc>
                  <a:txBody>
                    <a:bodyPr/>
                    <a:lstStyle/>
                    <a:p>
                      <a:r>
                        <a:rPr lang="en-US" sz="1600" dirty="0"/>
                        <a:t>Water</a:t>
                      </a:r>
                    </a:p>
                  </a:txBody>
                  <a:tcPr/>
                </a:tc>
                <a:tc>
                  <a:txBody>
                    <a:bodyPr/>
                    <a:lstStyle/>
                    <a:p>
                      <a:r>
                        <a:rPr lang="en-US" sz="1600" dirty="0"/>
                        <a:t>7</a:t>
                      </a:r>
                    </a:p>
                  </a:txBody>
                  <a:tcPr/>
                </a:tc>
                <a:extLst>
                  <a:ext uri="{0D108BD9-81ED-4DB2-BD59-A6C34878D82A}">
                    <a16:rowId xmlns:a16="http://schemas.microsoft.com/office/drawing/2014/main" val="3116177052"/>
                  </a:ext>
                </a:extLst>
              </a:tr>
              <a:tr h="316956">
                <a:tc>
                  <a:txBody>
                    <a:bodyPr/>
                    <a:lstStyle/>
                    <a:p>
                      <a:r>
                        <a:rPr lang="en-US" sz="1600" dirty="0"/>
                        <a:t>Baby &amp; Pregnancy</a:t>
                      </a:r>
                    </a:p>
                  </a:txBody>
                  <a:tcPr/>
                </a:tc>
                <a:tc>
                  <a:txBody>
                    <a:bodyPr/>
                    <a:lstStyle/>
                    <a:p>
                      <a:r>
                        <a:rPr lang="en-US" sz="1600" dirty="0"/>
                        <a:t>6</a:t>
                      </a:r>
                    </a:p>
                  </a:txBody>
                  <a:tcPr/>
                </a:tc>
                <a:extLst>
                  <a:ext uri="{0D108BD9-81ED-4DB2-BD59-A6C34878D82A}">
                    <a16:rowId xmlns:a16="http://schemas.microsoft.com/office/drawing/2014/main" val="3457903980"/>
                  </a:ext>
                </a:extLst>
              </a:tr>
              <a:tr h="316956">
                <a:tc>
                  <a:txBody>
                    <a:bodyPr/>
                    <a:lstStyle/>
                    <a:p>
                      <a:r>
                        <a:rPr lang="en-US" sz="1600" dirty="0"/>
                        <a:t>Blood Pressure</a:t>
                      </a:r>
                    </a:p>
                  </a:txBody>
                  <a:tcPr/>
                </a:tc>
                <a:tc>
                  <a:txBody>
                    <a:bodyPr/>
                    <a:lstStyle/>
                    <a:p>
                      <a:r>
                        <a:rPr lang="en-US" sz="1600" dirty="0"/>
                        <a:t>4</a:t>
                      </a:r>
                    </a:p>
                  </a:txBody>
                  <a:tcPr/>
                </a:tc>
                <a:extLst>
                  <a:ext uri="{0D108BD9-81ED-4DB2-BD59-A6C34878D82A}">
                    <a16:rowId xmlns:a16="http://schemas.microsoft.com/office/drawing/2014/main" val="2305908560"/>
                  </a:ext>
                </a:extLst>
              </a:tr>
              <a:tr h="316956">
                <a:tc>
                  <a:txBody>
                    <a:bodyPr/>
                    <a:lstStyle/>
                    <a:p>
                      <a:r>
                        <a:rPr lang="en-US" sz="1600" dirty="0"/>
                        <a:t>Workout</a:t>
                      </a:r>
                    </a:p>
                  </a:txBody>
                  <a:tcPr/>
                </a:tc>
                <a:tc>
                  <a:txBody>
                    <a:bodyPr/>
                    <a:lstStyle/>
                    <a:p>
                      <a:r>
                        <a:rPr lang="en-US" sz="1600" dirty="0"/>
                        <a:t>3</a:t>
                      </a:r>
                    </a:p>
                  </a:txBody>
                  <a:tcPr/>
                </a:tc>
                <a:extLst>
                  <a:ext uri="{0D108BD9-81ED-4DB2-BD59-A6C34878D82A}">
                    <a16:rowId xmlns:a16="http://schemas.microsoft.com/office/drawing/2014/main" val="1100223209"/>
                  </a:ext>
                </a:extLst>
              </a:tr>
              <a:tr h="316956">
                <a:tc>
                  <a:txBody>
                    <a:bodyPr/>
                    <a:lstStyle/>
                    <a:p>
                      <a:r>
                        <a:rPr lang="en-US" sz="1600" dirty="0"/>
                        <a:t>Smoking</a:t>
                      </a:r>
                    </a:p>
                  </a:txBody>
                  <a:tcPr/>
                </a:tc>
                <a:tc>
                  <a:txBody>
                    <a:bodyPr/>
                    <a:lstStyle/>
                    <a:p>
                      <a:r>
                        <a:rPr lang="en-US" sz="1600" dirty="0"/>
                        <a:t>2</a:t>
                      </a:r>
                    </a:p>
                  </a:txBody>
                  <a:tcPr/>
                </a:tc>
                <a:extLst>
                  <a:ext uri="{0D108BD9-81ED-4DB2-BD59-A6C34878D82A}">
                    <a16:rowId xmlns:a16="http://schemas.microsoft.com/office/drawing/2014/main" val="273857833"/>
                  </a:ext>
                </a:extLst>
              </a:tr>
              <a:tr h="316956">
                <a:tc>
                  <a:txBody>
                    <a:bodyPr/>
                    <a:lstStyle/>
                    <a:p>
                      <a:r>
                        <a:rPr lang="en-US" sz="1600" dirty="0"/>
                        <a:t>Health Routine</a:t>
                      </a:r>
                    </a:p>
                  </a:txBody>
                  <a:tcPr/>
                </a:tc>
                <a:tc>
                  <a:txBody>
                    <a:bodyPr/>
                    <a:lstStyle/>
                    <a:p>
                      <a:r>
                        <a:rPr lang="en-US" sz="1600" dirty="0"/>
                        <a:t>1</a:t>
                      </a:r>
                    </a:p>
                  </a:txBody>
                  <a:tcPr/>
                </a:tc>
                <a:extLst>
                  <a:ext uri="{0D108BD9-81ED-4DB2-BD59-A6C34878D82A}">
                    <a16:rowId xmlns:a16="http://schemas.microsoft.com/office/drawing/2014/main" val="778058827"/>
                  </a:ext>
                </a:extLst>
              </a:tr>
              <a:tr h="316956">
                <a:tc>
                  <a:txBody>
                    <a:bodyPr/>
                    <a:lstStyle/>
                    <a:p>
                      <a:r>
                        <a:rPr lang="en-US" sz="1600" dirty="0"/>
                        <a:t>Vision</a:t>
                      </a:r>
                    </a:p>
                  </a:txBody>
                  <a:tcPr/>
                </a:tc>
                <a:tc>
                  <a:txBody>
                    <a:bodyPr/>
                    <a:lstStyle/>
                    <a:p>
                      <a:r>
                        <a:rPr lang="en-US" sz="1600" dirty="0"/>
                        <a:t>1</a:t>
                      </a:r>
                    </a:p>
                  </a:txBody>
                  <a:tcPr/>
                </a:tc>
                <a:extLst>
                  <a:ext uri="{0D108BD9-81ED-4DB2-BD59-A6C34878D82A}">
                    <a16:rowId xmlns:a16="http://schemas.microsoft.com/office/drawing/2014/main" val="2268165115"/>
                  </a:ext>
                </a:extLst>
              </a:tr>
            </a:tbl>
          </a:graphicData>
        </a:graphic>
      </p:graphicFrame>
      <p:pic>
        <p:nvPicPr>
          <p:cNvPr id="8" name="Audio 7">
            <a:hlinkClick r:id="" action="ppaction://media"/>
            <a:extLst>
              <a:ext uri="{FF2B5EF4-FFF2-40B4-BE49-F238E27FC236}">
                <a16:creationId xmlns:a16="http://schemas.microsoft.com/office/drawing/2014/main" id="{0F374A7B-E81D-4223-9761-454D112BF7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39084376"/>
      </p:ext>
    </p:extLst>
  </p:cSld>
  <p:clrMapOvr>
    <a:masterClrMapping/>
  </p:clrMapOvr>
  <mc:AlternateContent xmlns:mc="http://schemas.openxmlformats.org/markup-compatibility/2006">
    <mc:Choice xmlns:p14="http://schemas.microsoft.com/office/powerpoint/2010/main" Requires="p14">
      <p:transition spd="slow" p14:dur="2000" advTm="23382"/>
    </mc:Choice>
    <mc:Fallback>
      <p:transition spd="slow" advTm="23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6A3B-0D79-4FD7-AF13-5EA993F7F970}"/>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id="{5788CBA8-CD09-4996-A24C-C4893A060B8F}"/>
              </a:ext>
            </a:extLst>
          </p:cNvPr>
          <p:cNvSpPr>
            <a:spLocks noGrp="1"/>
          </p:cNvSpPr>
          <p:nvPr>
            <p:ph idx="1"/>
          </p:nvPr>
        </p:nvSpPr>
        <p:spPr/>
        <p:txBody>
          <a:bodyPr>
            <a:normAutofit/>
          </a:bodyPr>
          <a:lstStyle/>
          <a:p>
            <a:r>
              <a:rPr lang="en-US" sz="2800" dirty="0"/>
              <a:t>Two researchers downloaded and interacted with the </a:t>
            </a:r>
            <a:r>
              <a:rPr lang="en-US" sz="2800" dirty="0">
                <a:solidFill>
                  <a:srgbClr val="DD661E"/>
                </a:solidFill>
              </a:rPr>
              <a:t>50 apps</a:t>
            </a:r>
            <a:r>
              <a:rPr lang="en-US" sz="2800" dirty="0"/>
              <a:t> for </a:t>
            </a:r>
            <a:r>
              <a:rPr lang="en-US" sz="2800" dirty="0">
                <a:solidFill>
                  <a:srgbClr val="DD661E"/>
                </a:solidFill>
              </a:rPr>
              <a:t>5 consecutive days </a:t>
            </a:r>
          </a:p>
          <a:p>
            <a:r>
              <a:rPr lang="en-US" sz="2800" dirty="0"/>
              <a:t>Accumulated </a:t>
            </a:r>
            <a:r>
              <a:rPr lang="en-US" sz="2800" dirty="0">
                <a:solidFill>
                  <a:srgbClr val="DD661E"/>
                </a:solidFill>
              </a:rPr>
              <a:t>1,390 notifications </a:t>
            </a:r>
          </a:p>
          <a:p>
            <a:r>
              <a:rPr lang="en-US" sz="2800" dirty="0"/>
              <a:t>Transcribed every notification that occurred </a:t>
            </a:r>
          </a:p>
          <a:p>
            <a:r>
              <a:rPr lang="en-US" sz="2800" dirty="0"/>
              <a:t>Qualitatively coded the notifications based on 13 dimensions</a:t>
            </a:r>
          </a:p>
        </p:txBody>
      </p:sp>
      <p:pic>
        <p:nvPicPr>
          <p:cNvPr id="4" name="Picture 3" descr="Graphical user interface&#10;&#10;Description automatically generated">
            <a:extLst>
              <a:ext uri="{FF2B5EF4-FFF2-40B4-BE49-F238E27FC236}">
                <a16:creationId xmlns:a16="http://schemas.microsoft.com/office/drawing/2014/main" id="{79880E3F-53E1-469F-8AAD-7861BBFFBA24}"/>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33000"/>
                    </a14:imgEffect>
                    <a14:imgEffect>
                      <a14:brightnessContrast bright="20000" contrast="20000"/>
                    </a14:imgEffect>
                  </a14:imgLayer>
                </a14:imgProps>
              </a:ext>
            </a:extLst>
          </a:blip>
          <a:srcRect t="22889" b="61534"/>
          <a:stretch/>
        </p:blipFill>
        <p:spPr>
          <a:xfrm>
            <a:off x="3909981" y="4436642"/>
            <a:ext cx="4372038" cy="1211324"/>
          </a:xfrm>
          <a:prstGeom prst="roundRect">
            <a:avLst>
              <a:gd name="adj" fmla="val 8594"/>
            </a:avLst>
          </a:prstGeom>
          <a:solidFill>
            <a:srgbClr val="FFFFFF">
              <a:shade val="85000"/>
            </a:srgbClr>
          </a:solidFill>
          <a:ln>
            <a:noFill/>
          </a:ln>
          <a:effectLst/>
        </p:spPr>
      </p:pic>
      <p:sp>
        <p:nvSpPr>
          <p:cNvPr id="6" name="TextBox 5">
            <a:extLst>
              <a:ext uri="{FF2B5EF4-FFF2-40B4-BE49-F238E27FC236}">
                <a16:creationId xmlns:a16="http://schemas.microsoft.com/office/drawing/2014/main" id="{589D0C92-8394-4791-8410-C85C0954606E}"/>
              </a:ext>
            </a:extLst>
          </p:cNvPr>
          <p:cNvSpPr txBox="1"/>
          <p:nvPr/>
        </p:nvSpPr>
        <p:spPr>
          <a:xfrm>
            <a:off x="3047082" y="5647966"/>
            <a:ext cx="6097836" cy="369332"/>
          </a:xfrm>
          <a:prstGeom prst="rect">
            <a:avLst/>
          </a:prstGeom>
          <a:noFill/>
        </p:spPr>
        <p:txBody>
          <a:bodyPr wrap="square">
            <a:spAutoFit/>
          </a:bodyPr>
          <a:lstStyle/>
          <a:p>
            <a:pPr algn="ctr"/>
            <a:r>
              <a:rPr lang="en-US" sz="1800" dirty="0"/>
              <a:t>Screenshot of Notification</a:t>
            </a:r>
          </a:p>
        </p:txBody>
      </p:sp>
      <p:pic>
        <p:nvPicPr>
          <p:cNvPr id="8" name="Audio 7">
            <a:hlinkClick r:id="" action="ppaction://media"/>
            <a:extLst>
              <a:ext uri="{FF2B5EF4-FFF2-40B4-BE49-F238E27FC236}">
                <a16:creationId xmlns:a16="http://schemas.microsoft.com/office/drawing/2014/main" id="{7CEB422B-4223-4A32-9A8F-FA86306604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08330468"/>
      </p:ext>
    </p:extLst>
  </p:cSld>
  <p:clrMapOvr>
    <a:masterClrMapping/>
  </p:clrMapOvr>
  <mc:AlternateContent xmlns:mc="http://schemas.openxmlformats.org/markup-compatibility/2006">
    <mc:Choice xmlns:p14="http://schemas.microsoft.com/office/powerpoint/2010/main" Requires="p14">
      <p:transition spd="slow" p14:dur="2000" advTm="20363"/>
    </mc:Choice>
    <mc:Fallback>
      <p:transition spd="slow" advTm="20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7A46-EE68-4945-99FA-A4EAF547DC40}"/>
              </a:ext>
            </a:extLst>
          </p:cNvPr>
          <p:cNvSpPr>
            <a:spLocks noGrp="1"/>
          </p:cNvSpPr>
          <p:nvPr>
            <p:ph type="title"/>
          </p:nvPr>
        </p:nvSpPr>
        <p:spPr/>
        <p:txBody>
          <a:bodyPr/>
          <a:lstStyle/>
          <a:p>
            <a:r>
              <a:rPr lang="en-US" dirty="0"/>
              <a:t>Dimensions </a:t>
            </a:r>
          </a:p>
        </p:txBody>
      </p:sp>
      <p:sp>
        <p:nvSpPr>
          <p:cNvPr id="3" name="Content Placeholder 2">
            <a:extLst>
              <a:ext uri="{FF2B5EF4-FFF2-40B4-BE49-F238E27FC236}">
                <a16:creationId xmlns:a16="http://schemas.microsoft.com/office/drawing/2014/main" id="{46DD26B3-AB25-45F8-BED1-5314E042633E}"/>
              </a:ext>
            </a:extLst>
          </p:cNvPr>
          <p:cNvSpPr>
            <a:spLocks noGrp="1"/>
          </p:cNvSpPr>
          <p:nvPr>
            <p:ph idx="1"/>
          </p:nvPr>
        </p:nvSpPr>
        <p:spPr/>
        <p:txBody>
          <a:bodyPr>
            <a:normAutofit/>
          </a:bodyPr>
          <a:lstStyle/>
          <a:p>
            <a:r>
              <a:rPr lang="en-US" sz="2800" dirty="0"/>
              <a:t>Notification Dimension Themes: </a:t>
            </a:r>
          </a:p>
          <a:p>
            <a:pPr marL="0" indent="0">
              <a:spcBef>
                <a:spcPts val="0"/>
              </a:spcBef>
              <a:buNone/>
            </a:pPr>
            <a:r>
              <a:rPr lang="en-US" sz="2000" dirty="0"/>
              <a:t>   </a:t>
            </a:r>
            <a:r>
              <a:rPr lang="en-US" sz="1400" dirty="0"/>
              <a:t>(Muench and </a:t>
            </a:r>
            <a:r>
              <a:rPr lang="en-US" sz="1400" dirty="0" err="1"/>
              <a:t>Baumel</a:t>
            </a:r>
            <a:r>
              <a:rPr lang="en-US" sz="1400" dirty="0"/>
              <a:t> Journal of Medical Internet Research 2017) </a:t>
            </a:r>
          </a:p>
          <a:p>
            <a:pPr>
              <a:spcBef>
                <a:spcPts val="0"/>
              </a:spcBef>
            </a:pPr>
            <a:endParaRPr lang="en-US" sz="2800" dirty="0"/>
          </a:p>
          <a:p>
            <a:pPr>
              <a:spcBef>
                <a:spcPts val="0"/>
              </a:spcBef>
              <a:spcAft>
                <a:spcPts val="1800"/>
              </a:spcAft>
            </a:pPr>
            <a:r>
              <a:rPr lang="en-US" sz="2800" dirty="0"/>
              <a:t>Notification Occurrence </a:t>
            </a:r>
          </a:p>
          <a:p>
            <a:pPr>
              <a:spcBef>
                <a:spcPts val="0"/>
              </a:spcBef>
              <a:spcAft>
                <a:spcPts val="1800"/>
              </a:spcAft>
            </a:pPr>
            <a:r>
              <a:rPr lang="en-US" sz="2800" dirty="0"/>
              <a:t>Notification Content </a:t>
            </a:r>
          </a:p>
          <a:p>
            <a:pPr>
              <a:spcBef>
                <a:spcPts val="0"/>
              </a:spcBef>
              <a:spcAft>
                <a:spcPts val="1800"/>
              </a:spcAft>
            </a:pPr>
            <a:r>
              <a:rPr lang="en-US" sz="2800" dirty="0"/>
              <a:t>Personalization</a:t>
            </a:r>
          </a:p>
          <a:p>
            <a:pPr marL="457200" lvl="1" indent="0">
              <a:buNone/>
            </a:pPr>
            <a:endParaRPr lang="en-US" sz="2400" dirty="0"/>
          </a:p>
        </p:txBody>
      </p:sp>
      <p:pic>
        <p:nvPicPr>
          <p:cNvPr id="10" name="Audio 9">
            <a:hlinkClick r:id="" action="ppaction://media"/>
            <a:extLst>
              <a:ext uri="{FF2B5EF4-FFF2-40B4-BE49-F238E27FC236}">
                <a16:creationId xmlns:a16="http://schemas.microsoft.com/office/drawing/2014/main" id="{5DEE702C-F920-48D4-8D7A-18DEF74FFA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91164598"/>
      </p:ext>
    </p:extLst>
  </p:cSld>
  <p:clrMapOvr>
    <a:masterClrMapping/>
  </p:clrMapOvr>
  <mc:AlternateContent xmlns:mc="http://schemas.openxmlformats.org/markup-compatibility/2006">
    <mc:Choice xmlns:p14="http://schemas.microsoft.com/office/powerpoint/2010/main" Requires="p14">
      <p:transition spd="slow" p14:dur="2000" advTm="9520"/>
    </mc:Choice>
    <mc:Fallback>
      <p:transition spd="slow" advTm="9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7A46-EE68-4945-99FA-A4EAF547DC40}"/>
              </a:ext>
            </a:extLst>
          </p:cNvPr>
          <p:cNvSpPr>
            <a:spLocks noGrp="1"/>
          </p:cNvSpPr>
          <p:nvPr>
            <p:ph type="title"/>
          </p:nvPr>
        </p:nvSpPr>
        <p:spPr/>
        <p:txBody>
          <a:bodyPr/>
          <a:lstStyle/>
          <a:p>
            <a:r>
              <a:rPr lang="en-US" dirty="0"/>
              <a:t>Dimensions </a:t>
            </a:r>
          </a:p>
        </p:txBody>
      </p:sp>
      <p:sp>
        <p:nvSpPr>
          <p:cNvPr id="3" name="Content Placeholder 2">
            <a:extLst>
              <a:ext uri="{FF2B5EF4-FFF2-40B4-BE49-F238E27FC236}">
                <a16:creationId xmlns:a16="http://schemas.microsoft.com/office/drawing/2014/main" id="{46DD26B3-AB25-45F8-BED1-5314E042633E}"/>
              </a:ext>
            </a:extLst>
          </p:cNvPr>
          <p:cNvSpPr>
            <a:spLocks noGrp="1"/>
          </p:cNvSpPr>
          <p:nvPr>
            <p:ph idx="1"/>
          </p:nvPr>
        </p:nvSpPr>
        <p:spPr/>
        <p:txBody>
          <a:bodyPr>
            <a:normAutofit/>
          </a:bodyPr>
          <a:lstStyle/>
          <a:p>
            <a:r>
              <a:rPr lang="en-US" sz="2800" dirty="0"/>
              <a:t>Notification Dimension Themes: </a:t>
            </a:r>
          </a:p>
          <a:p>
            <a:pPr marL="0" indent="0">
              <a:spcBef>
                <a:spcPts val="0"/>
              </a:spcBef>
              <a:buNone/>
            </a:pPr>
            <a:r>
              <a:rPr lang="en-US" sz="2000" dirty="0"/>
              <a:t>   </a:t>
            </a:r>
            <a:r>
              <a:rPr lang="en-US" sz="1400" dirty="0"/>
              <a:t>(Muench and </a:t>
            </a:r>
            <a:r>
              <a:rPr lang="en-US" sz="1400" dirty="0" err="1"/>
              <a:t>Baumel</a:t>
            </a:r>
            <a:r>
              <a:rPr lang="en-US" sz="1400" dirty="0"/>
              <a:t> Journal of Medical Internet Research 2017) </a:t>
            </a:r>
          </a:p>
          <a:p>
            <a:pPr>
              <a:spcBef>
                <a:spcPts val="0"/>
              </a:spcBef>
            </a:pPr>
            <a:endParaRPr lang="en-US" sz="2800" dirty="0"/>
          </a:p>
          <a:p>
            <a:pPr>
              <a:spcBef>
                <a:spcPts val="0"/>
              </a:spcBef>
              <a:spcAft>
                <a:spcPts val="1800"/>
              </a:spcAft>
              <a:buClr>
                <a:schemeClr val="tx1"/>
              </a:buClr>
            </a:pPr>
            <a:r>
              <a:rPr lang="en-US" sz="2800" dirty="0">
                <a:solidFill>
                  <a:srgbClr val="DD661E"/>
                </a:solidFill>
              </a:rPr>
              <a:t>Notification Occurrence </a:t>
            </a:r>
          </a:p>
          <a:p>
            <a:pPr>
              <a:spcBef>
                <a:spcPts val="0"/>
              </a:spcBef>
              <a:spcAft>
                <a:spcPts val="1800"/>
              </a:spcAft>
            </a:pPr>
            <a:r>
              <a:rPr lang="en-US" sz="2800" dirty="0"/>
              <a:t>Notification Content </a:t>
            </a:r>
          </a:p>
          <a:p>
            <a:pPr>
              <a:spcBef>
                <a:spcPts val="0"/>
              </a:spcBef>
              <a:spcAft>
                <a:spcPts val="1800"/>
              </a:spcAft>
            </a:pPr>
            <a:r>
              <a:rPr lang="en-US" sz="2800" dirty="0"/>
              <a:t>Personalization</a:t>
            </a:r>
          </a:p>
          <a:p>
            <a:pPr marL="457200" lvl="1" indent="0">
              <a:buNone/>
            </a:pPr>
            <a:endParaRPr lang="en-US" sz="2400" dirty="0"/>
          </a:p>
        </p:txBody>
      </p:sp>
      <p:sp>
        <p:nvSpPr>
          <p:cNvPr id="4" name="Arrow: Right 3">
            <a:extLst>
              <a:ext uri="{FF2B5EF4-FFF2-40B4-BE49-F238E27FC236}">
                <a16:creationId xmlns:a16="http://schemas.microsoft.com/office/drawing/2014/main" id="{2E1BEA91-7F14-4473-B511-2D684DA25D94}"/>
              </a:ext>
            </a:extLst>
          </p:cNvPr>
          <p:cNvSpPr/>
          <p:nvPr/>
        </p:nvSpPr>
        <p:spPr>
          <a:xfrm>
            <a:off x="5358809" y="2771552"/>
            <a:ext cx="857693" cy="276446"/>
          </a:xfrm>
          <a:prstGeom prst="rightArrow">
            <a:avLst/>
          </a:prstGeom>
          <a:solidFill>
            <a:srgbClr val="DD661E"/>
          </a:solidFill>
          <a:ln>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FFE32F1-4321-4912-9548-548326C75329}"/>
              </a:ext>
            </a:extLst>
          </p:cNvPr>
          <p:cNvSpPr txBox="1"/>
          <p:nvPr/>
        </p:nvSpPr>
        <p:spPr>
          <a:xfrm>
            <a:off x="6039309" y="2708228"/>
            <a:ext cx="6096000" cy="707886"/>
          </a:xfrm>
          <a:prstGeom prst="rect">
            <a:avLst/>
          </a:prstGeom>
          <a:noFill/>
        </p:spPr>
        <p:txBody>
          <a:bodyPr wrap="square">
            <a:spAutoFit/>
          </a:bodyPr>
          <a:lstStyle/>
          <a:p>
            <a:pPr marL="742950" lvl="1" indent="-285750">
              <a:buClr>
                <a:schemeClr val="tx1"/>
              </a:buClr>
              <a:buFont typeface="Arial" panose="020B0604020202020204" pitchFamily="34" charset="0"/>
              <a:buChar char="•"/>
            </a:pPr>
            <a:r>
              <a:rPr lang="en-US" sz="2000" dirty="0">
                <a:solidFill>
                  <a:srgbClr val="DD661E"/>
                </a:solidFill>
              </a:rPr>
              <a:t>Occurrence</a:t>
            </a:r>
            <a:r>
              <a:rPr lang="en-US" sz="2000" dirty="0"/>
              <a:t> </a:t>
            </a:r>
            <a:r>
              <a:rPr lang="en-US" sz="1800" dirty="0"/>
              <a:t>(what triggered it)</a:t>
            </a:r>
            <a:endParaRPr lang="en-US" sz="2000" dirty="0"/>
          </a:p>
          <a:p>
            <a:pPr marL="742950" lvl="1" indent="-285750">
              <a:buClr>
                <a:schemeClr val="tx1"/>
              </a:buClr>
              <a:buFont typeface="Arial" panose="020B0604020202020204" pitchFamily="34" charset="0"/>
              <a:buChar char="•"/>
            </a:pPr>
            <a:r>
              <a:rPr lang="en-US" sz="2000" dirty="0">
                <a:solidFill>
                  <a:srgbClr val="DD661E"/>
                </a:solidFill>
              </a:rPr>
              <a:t>Frequency</a:t>
            </a:r>
            <a:r>
              <a:rPr lang="en-US" sz="2000" dirty="0"/>
              <a:t> </a:t>
            </a:r>
            <a:r>
              <a:rPr lang="en-US" sz="1800" dirty="0"/>
              <a:t>(daily, weekly, monthly)</a:t>
            </a:r>
          </a:p>
        </p:txBody>
      </p:sp>
      <p:pic>
        <p:nvPicPr>
          <p:cNvPr id="9" name="Audio 8">
            <a:hlinkClick r:id="" action="ppaction://media"/>
            <a:extLst>
              <a:ext uri="{FF2B5EF4-FFF2-40B4-BE49-F238E27FC236}">
                <a16:creationId xmlns:a16="http://schemas.microsoft.com/office/drawing/2014/main" id="{63BA364E-F8B8-4A2D-9AD3-1D5F8AAC90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30613508"/>
      </p:ext>
    </p:extLst>
  </p:cSld>
  <p:clrMapOvr>
    <a:masterClrMapping/>
  </p:clrMapOvr>
  <mc:AlternateContent xmlns:mc="http://schemas.openxmlformats.org/markup-compatibility/2006">
    <mc:Choice xmlns:p14="http://schemas.microsoft.com/office/powerpoint/2010/main" Requires="p14">
      <p:transition spd="slow" p14:dur="2000" advTm="7668"/>
    </mc:Choice>
    <mc:Fallback>
      <p:transition spd="slow" advTm="7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7A46-EE68-4945-99FA-A4EAF547DC40}"/>
              </a:ext>
            </a:extLst>
          </p:cNvPr>
          <p:cNvSpPr>
            <a:spLocks noGrp="1"/>
          </p:cNvSpPr>
          <p:nvPr>
            <p:ph type="title"/>
          </p:nvPr>
        </p:nvSpPr>
        <p:spPr/>
        <p:txBody>
          <a:bodyPr/>
          <a:lstStyle/>
          <a:p>
            <a:r>
              <a:rPr lang="en-US" dirty="0"/>
              <a:t>Dimensions </a:t>
            </a:r>
          </a:p>
        </p:txBody>
      </p:sp>
      <p:sp>
        <p:nvSpPr>
          <p:cNvPr id="3" name="Content Placeholder 2">
            <a:extLst>
              <a:ext uri="{FF2B5EF4-FFF2-40B4-BE49-F238E27FC236}">
                <a16:creationId xmlns:a16="http://schemas.microsoft.com/office/drawing/2014/main" id="{46DD26B3-AB25-45F8-BED1-5314E042633E}"/>
              </a:ext>
            </a:extLst>
          </p:cNvPr>
          <p:cNvSpPr>
            <a:spLocks noGrp="1"/>
          </p:cNvSpPr>
          <p:nvPr>
            <p:ph idx="1"/>
          </p:nvPr>
        </p:nvSpPr>
        <p:spPr/>
        <p:txBody>
          <a:bodyPr>
            <a:normAutofit/>
          </a:bodyPr>
          <a:lstStyle/>
          <a:p>
            <a:r>
              <a:rPr lang="en-US" sz="2800" dirty="0"/>
              <a:t>Notification Dimension Themes: </a:t>
            </a:r>
          </a:p>
          <a:p>
            <a:pPr marL="0" indent="0">
              <a:spcBef>
                <a:spcPts val="0"/>
              </a:spcBef>
              <a:buNone/>
            </a:pPr>
            <a:r>
              <a:rPr lang="en-US" sz="2000" dirty="0"/>
              <a:t>   </a:t>
            </a:r>
            <a:r>
              <a:rPr lang="en-US" sz="1400" dirty="0"/>
              <a:t>(Muench and </a:t>
            </a:r>
            <a:r>
              <a:rPr lang="en-US" sz="1400" dirty="0" err="1"/>
              <a:t>Baumel</a:t>
            </a:r>
            <a:r>
              <a:rPr lang="en-US" sz="1400" dirty="0"/>
              <a:t> Journal of Medical Internet Research 2017) </a:t>
            </a:r>
          </a:p>
          <a:p>
            <a:pPr>
              <a:spcBef>
                <a:spcPts val="0"/>
              </a:spcBef>
            </a:pPr>
            <a:endParaRPr lang="en-US" sz="2800" dirty="0"/>
          </a:p>
          <a:p>
            <a:pPr>
              <a:spcBef>
                <a:spcPts val="0"/>
              </a:spcBef>
              <a:spcAft>
                <a:spcPts val="1800"/>
              </a:spcAft>
            </a:pPr>
            <a:r>
              <a:rPr lang="en-US" sz="2800" dirty="0"/>
              <a:t>Notification Occurrence </a:t>
            </a:r>
          </a:p>
          <a:p>
            <a:pPr>
              <a:spcBef>
                <a:spcPts val="0"/>
              </a:spcBef>
              <a:spcAft>
                <a:spcPts val="1800"/>
              </a:spcAft>
              <a:buClr>
                <a:schemeClr val="tx1"/>
              </a:buClr>
            </a:pPr>
            <a:r>
              <a:rPr lang="en-US" sz="2800" dirty="0">
                <a:solidFill>
                  <a:srgbClr val="DD661E"/>
                </a:solidFill>
              </a:rPr>
              <a:t>Notification Content </a:t>
            </a:r>
          </a:p>
          <a:p>
            <a:pPr>
              <a:spcBef>
                <a:spcPts val="0"/>
              </a:spcBef>
              <a:spcAft>
                <a:spcPts val="1800"/>
              </a:spcAft>
            </a:pPr>
            <a:r>
              <a:rPr lang="en-US" sz="2800" dirty="0"/>
              <a:t>Personalization</a:t>
            </a:r>
          </a:p>
          <a:p>
            <a:pPr marL="457200" lvl="1" indent="0">
              <a:buNone/>
            </a:pPr>
            <a:endParaRPr lang="en-US" sz="2400" dirty="0"/>
          </a:p>
        </p:txBody>
      </p:sp>
      <p:sp>
        <p:nvSpPr>
          <p:cNvPr id="4" name="Arrow: Right 3">
            <a:extLst>
              <a:ext uri="{FF2B5EF4-FFF2-40B4-BE49-F238E27FC236}">
                <a16:creationId xmlns:a16="http://schemas.microsoft.com/office/drawing/2014/main" id="{055A3A81-1B54-486E-8A41-D7418EC060B6}"/>
              </a:ext>
            </a:extLst>
          </p:cNvPr>
          <p:cNvSpPr/>
          <p:nvPr/>
        </p:nvSpPr>
        <p:spPr>
          <a:xfrm>
            <a:off x="5358809" y="3359880"/>
            <a:ext cx="857693" cy="276446"/>
          </a:xfrm>
          <a:prstGeom prst="rightArrow">
            <a:avLst/>
          </a:prstGeom>
          <a:solidFill>
            <a:srgbClr val="DD661E"/>
          </a:solidFill>
          <a:ln>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91A8F3B-9339-4CB6-953B-2E1C353A150E}"/>
              </a:ext>
            </a:extLst>
          </p:cNvPr>
          <p:cNvSpPr txBox="1"/>
          <p:nvPr/>
        </p:nvSpPr>
        <p:spPr>
          <a:xfrm>
            <a:off x="6039310" y="3288561"/>
            <a:ext cx="6096000" cy="2554545"/>
          </a:xfrm>
          <a:prstGeom prst="rect">
            <a:avLst/>
          </a:prstGeom>
          <a:noFill/>
        </p:spPr>
        <p:txBody>
          <a:bodyPr wrap="square">
            <a:spAutoFit/>
          </a:bodyPr>
          <a:lstStyle/>
          <a:p>
            <a:pPr marL="742950" lvl="1" indent="-285750">
              <a:buClr>
                <a:schemeClr val="tx1"/>
              </a:buClr>
              <a:buFont typeface="Arial" panose="020B0604020202020204" pitchFamily="34" charset="0"/>
              <a:buChar char="•"/>
            </a:pPr>
            <a:r>
              <a:rPr lang="en-US" sz="2000" dirty="0">
                <a:solidFill>
                  <a:srgbClr val="DD661E"/>
                </a:solidFill>
              </a:rPr>
              <a:t>Notification Type </a:t>
            </a:r>
            <a:r>
              <a:rPr lang="en-US" sz="2000" dirty="0"/>
              <a:t>(push or inside)</a:t>
            </a:r>
          </a:p>
          <a:p>
            <a:pPr marL="742950" lvl="1" indent="-285750">
              <a:buClr>
                <a:schemeClr val="tx1"/>
              </a:buClr>
              <a:buFont typeface="Arial" panose="020B0604020202020204" pitchFamily="34" charset="0"/>
              <a:buChar char="•"/>
            </a:pPr>
            <a:r>
              <a:rPr lang="en-US" sz="2000" dirty="0">
                <a:solidFill>
                  <a:srgbClr val="DD661E"/>
                </a:solidFill>
              </a:rPr>
              <a:t>Content Type </a:t>
            </a:r>
            <a:r>
              <a:rPr lang="en-US" sz="2000" dirty="0"/>
              <a:t>(statement, ques, etc.)</a:t>
            </a:r>
          </a:p>
          <a:p>
            <a:pPr marL="742950" lvl="1" indent="-285750">
              <a:buClr>
                <a:schemeClr val="tx1"/>
              </a:buClr>
              <a:buFont typeface="Arial" panose="020B0604020202020204" pitchFamily="34" charset="0"/>
              <a:buChar char="•"/>
            </a:pPr>
            <a:r>
              <a:rPr lang="en-US" sz="2000" dirty="0">
                <a:solidFill>
                  <a:srgbClr val="DD661E"/>
                </a:solidFill>
              </a:rPr>
              <a:t>Content Purpose </a:t>
            </a:r>
            <a:r>
              <a:rPr lang="en-US" sz="2000" dirty="0"/>
              <a:t>(remind, tips, etc.)</a:t>
            </a:r>
          </a:p>
          <a:p>
            <a:pPr marL="742950" lvl="1" indent="-285750">
              <a:buClr>
                <a:schemeClr val="tx1"/>
              </a:buClr>
              <a:buFont typeface="Arial" panose="020B0604020202020204" pitchFamily="34" charset="0"/>
              <a:buChar char="•"/>
            </a:pPr>
            <a:r>
              <a:rPr lang="en-US" sz="2000" dirty="0">
                <a:solidFill>
                  <a:srgbClr val="DD661E"/>
                </a:solidFill>
              </a:rPr>
              <a:t>Goal Type </a:t>
            </a:r>
            <a:r>
              <a:rPr lang="en-US" sz="2000" dirty="0"/>
              <a:t>(short- or long-term)</a:t>
            </a:r>
          </a:p>
          <a:p>
            <a:pPr marL="742950" lvl="1" indent="-285750">
              <a:buClr>
                <a:schemeClr val="tx1"/>
              </a:buClr>
              <a:buFont typeface="Arial" panose="020B0604020202020204" pitchFamily="34" charset="0"/>
              <a:buChar char="•"/>
            </a:pPr>
            <a:r>
              <a:rPr lang="en-US" sz="2000" dirty="0">
                <a:solidFill>
                  <a:srgbClr val="DD661E"/>
                </a:solidFill>
              </a:rPr>
              <a:t>Interactivity</a:t>
            </a:r>
            <a:r>
              <a:rPr lang="en-US" sz="2000" dirty="0"/>
              <a:t> (link, acknowledge, etc.)</a:t>
            </a:r>
          </a:p>
          <a:p>
            <a:pPr marL="742950" lvl="1" indent="-285750">
              <a:buClr>
                <a:schemeClr val="tx1"/>
              </a:buClr>
              <a:buFont typeface="Arial" panose="020B0604020202020204" pitchFamily="34" charset="0"/>
              <a:buChar char="•"/>
            </a:pPr>
            <a:r>
              <a:rPr lang="en-US" sz="2000" dirty="0">
                <a:solidFill>
                  <a:srgbClr val="DD661E"/>
                </a:solidFill>
              </a:rPr>
              <a:t>Tailoring</a:t>
            </a:r>
            <a:r>
              <a:rPr lang="en-US" sz="2000" dirty="0"/>
              <a:t> (user’s name, data, etc.)</a:t>
            </a:r>
          </a:p>
          <a:p>
            <a:pPr marL="742950" lvl="1" indent="-285750">
              <a:buClr>
                <a:schemeClr val="tx1"/>
              </a:buClr>
              <a:buFont typeface="Arial" panose="020B0604020202020204" pitchFamily="34" charset="0"/>
              <a:buChar char="•"/>
            </a:pPr>
            <a:r>
              <a:rPr lang="en-US" sz="2000" dirty="0">
                <a:solidFill>
                  <a:srgbClr val="DD661E"/>
                </a:solidFill>
              </a:rPr>
              <a:t>Aesthetics</a:t>
            </a:r>
            <a:r>
              <a:rPr lang="en-US" sz="2000" dirty="0"/>
              <a:t> (images, color, etc.)</a:t>
            </a:r>
          </a:p>
          <a:p>
            <a:pPr marL="742950" lvl="1" indent="-285750">
              <a:buClr>
                <a:schemeClr val="tx1"/>
              </a:buClr>
              <a:buFont typeface="Arial" panose="020B0604020202020204" pitchFamily="34" charset="0"/>
              <a:buChar char="•"/>
            </a:pPr>
            <a:r>
              <a:rPr lang="en-US" sz="2000" dirty="0">
                <a:solidFill>
                  <a:srgbClr val="DD661E"/>
                </a:solidFill>
              </a:rPr>
              <a:t>Including Sender </a:t>
            </a:r>
            <a:r>
              <a:rPr lang="en-US" sz="2000" dirty="0"/>
              <a:t>(app, human, etc.)</a:t>
            </a:r>
          </a:p>
        </p:txBody>
      </p:sp>
      <p:pic>
        <p:nvPicPr>
          <p:cNvPr id="11" name="Audio 10">
            <a:hlinkClick r:id="" action="ppaction://media"/>
            <a:extLst>
              <a:ext uri="{FF2B5EF4-FFF2-40B4-BE49-F238E27FC236}">
                <a16:creationId xmlns:a16="http://schemas.microsoft.com/office/drawing/2014/main" id="{B316C09C-B58B-41C6-A07A-F154237886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74403835"/>
      </p:ext>
    </p:extLst>
  </p:cSld>
  <p:clrMapOvr>
    <a:masterClrMapping/>
  </p:clrMapOvr>
  <mc:AlternateContent xmlns:mc="http://schemas.openxmlformats.org/markup-compatibility/2006">
    <mc:Choice xmlns:p14="http://schemas.microsoft.com/office/powerpoint/2010/main" Requires="p14">
      <p:transition spd="slow" p14:dur="2000" advTm="20056"/>
    </mc:Choice>
    <mc:Fallback>
      <p:transition spd="slow" advTm="20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7A46-EE68-4945-99FA-A4EAF547DC40}"/>
              </a:ext>
            </a:extLst>
          </p:cNvPr>
          <p:cNvSpPr>
            <a:spLocks noGrp="1"/>
          </p:cNvSpPr>
          <p:nvPr>
            <p:ph type="title"/>
          </p:nvPr>
        </p:nvSpPr>
        <p:spPr/>
        <p:txBody>
          <a:bodyPr/>
          <a:lstStyle/>
          <a:p>
            <a:r>
              <a:rPr lang="en-US" dirty="0"/>
              <a:t>Dimensions </a:t>
            </a:r>
          </a:p>
        </p:txBody>
      </p:sp>
      <p:sp>
        <p:nvSpPr>
          <p:cNvPr id="3" name="Content Placeholder 2">
            <a:extLst>
              <a:ext uri="{FF2B5EF4-FFF2-40B4-BE49-F238E27FC236}">
                <a16:creationId xmlns:a16="http://schemas.microsoft.com/office/drawing/2014/main" id="{46DD26B3-AB25-45F8-BED1-5314E042633E}"/>
              </a:ext>
            </a:extLst>
          </p:cNvPr>
          <p:cNvSpPr>
            <a:spLocks noGrp="1"/>
          </p:cNvSpPr>
          <p:nvPr>
            <p:ph idx="1"/>
          </p:nvPr>
        </p:nvSpPr>
        <p:spPr/>
        <p:txBody>
          <a:bodyPr>
            <a:normAutofit/>
          </a:bodyPr>
          <a:lstStyle/>
          <a:p>
            <a:r>
              <a:rPr lang="en-US" sz="2800" dirty="0"/>
              <a:t>Notification Dimension Themes: </a:t>
            </a:r>
          </a:p>
          <a:p>
            <a:pPr marL="0" indent="0">
              <a:spcBef>
                <a:spcPts val="0"/>
              </a:spcBef>
              <a:buNone/>
            </a:pPr>
            <a:r>
              <a:rPr lang="en-US" sz="2000" dirty="0"/>
              <a:t>   </a:t>
            </a:r>
            <a:r>
              <a:rPr lang="en-US" sz="1400" dirty="0"/>
              <a:t>(Muench and </a:t>
            </a:r>
            <a:r>
              <a:rPr lang="en-US" sz="1400" dirty="0" err="1"/>
              <a:t>Baumel</a:t>
            </a:r>
            <a:r>
              <a:rPr lang="en-US" sz="1400" dirty="0"/>
              <a:t> Journal of Medical Internet Research 2017) </a:t>
            </a:r>
          </a:p>
          <a:p>
            <a:pPr>
              <a:spcBef>
                <a:spcPts val="0"/>
              </a:spcBef>
            </a:pPr>
            <a:endParaRPr lang="en-US" sz="2800" dirty="0"/>
          </a:p>
          <a:p>
            <a:pPr>
              <a:spcBef>
                <a:spcPts val="0"/>
              </a:spcBef>
              <a:spcAft>
                <a:spcPts val="1800"/>
              </a:spcAft>
            </a:pPr>
            <a:r>
              <a:rPr lang="en-US" sz="2800" dirty="0"/>
              <a:t>Notification Occurrence </a:t>
            </a:r>
          </a:p>
          <a:p>
            <a:pPr>
              <a:spcBef>
                <a:spcPts val="0"/>
              </a:spcBef>
              <a:spcAft>
                <a:spcPts val="1800"/>
              </a:spcAft>
            </a:pPr>
            <a:r>
              <a:rPr lang="en-US" sz="2800" dirty="0"/>
              <a:t>Notification Content </a:t>
            </a:r>
          </a:p>
          <a:p>
            <a:pPr>
              <a:spcBef>
                <a:spcPts val="0"/>
              </a:spcBef>
              <a:spcAft>
                <a:spcPts val="1800"/>
              </a:spcAft>
              <a:buClr>
                <a:schemeClr val="tx1"/>
              </a:buClr>
            </a:pPr>
            <a:r>
              <a:rPr lang="en-US" sz="2800" dirty="0">
                <a:solidFill>
                  <a:srgbClr val="DD661E"/>
                </a:solidFill>
              </a:rPr>
              <a:t>Personalization</a:t>
            </a:r>
          </a:p>
          <a:p>
            <a:pPr marL="457200" lvl="1" indent="0">
              <a:buNone/>
            </a:pPr>
            <a:endParaRPr lang="en-US" sz="2400" dirty="0"/>
          </a:p>
        </p:txBody>
      </p:sp>
      <p:sp>
        <p:nvSpPr>
          <p:cNvPr id="4" name="Arrow: Right 3">
            <a:extLst>
              <a:ext uri="{FF2B5EF4-FFF2-40B4-BE49-F238E27FC236}">
                <a16:creationId xmlns:a16="http://schemas.microsoft.com/office/drawing/2014/main" id="{058B7F78-AAA2-4CB3-AAC0-4C58A0AF74F0}"/>
              </a:ext>
            </a:extLst>
          </p:cNvPr>
          <p:cNvSpPr/>
          <p:nvPr/>
        </p:nvSpPr>
        <p:spPr>
          <a:xfrm>
            <a:off x="5358809" y="3990738"/>
            <a:ext cx="857693" cy="276446"/>
          </a:xfrm>
          <a:prstGeom prst="rightArrow">
            <a:avLst/>
          </a:prstGeom>
          <a:solidFill>
            <a:srgbClr val="DD661E"/>
          </a:solidFill>
          <a:ln>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0428768-F4DC-49AB-8EF9-B63A432747E3}"/>
              </a:ext>
            </a:extLst>
          </p:cNvPr>
          <p:cNvSpPr txBox="1"/>
          <p:nvPr/>
        </p:nvSpPr>
        <p:spPr>
          <a:xfrm>
            <a:off x="6046394" y="3905845"/>
            <a:ext cx="6096000" cy="1015663"/>
          </a:xfrm>
          <a:prstGeom prst="rect">
            <a:avLst/>
          </a:prstGeom>
          <a:noFill/>
        </p:spPr>
        <p:txBody>
          <a:bodyPr wrap="square">
            <a:spAutoFit/>
          </a:bodyPr>
          <a:lstStyle/>
          <a:p>
            <a:pPr marL="742950" lvl="1" indent="-285750">
              <a:buClr>
                <a:schemeClr val="tx1"/>
              </a:buClr>
              <a:buFont typeface="Arial" panose="020B0604020202020204" pitchFamily="34" charset="0"/>
              <a:buChar char="•"/>
            </a:pPr>
            <a:r>
              <a:rPr lang="en-US" sz="2000" dirty="0">
                <a:solidFill>
                  <a:srgbClr val="DD661E"/>
                </a:solidFill>
              </a:rPr>
              <a:t>Notification Settings </a:t>
            </a:r>
          </a:p>
          <a:p>
            <a:pPr marL="742950" lvl="1" indent="-285750">
              <a:buClr>
                <a:schemeClr val="tx1"/>
              </a:buClr>
              <a:buFont typeface="Arial" panose="020B0604020202020204" pitchFamily="34" charset="0"/>
              <a:buChar char="•"/>
            </a:pPr>
            <a:r>
              <a:rPr lang="en-US" sz="2000" dirty="0">
                <a:solidFill>
                  <a:srgbClr val="DD661E"/>
                </a:solidFill>
              </a:rPr>
              <a:t>Customizable</a:t>
            </a:r>
            <a:r>
              <a:rPr lang="en-US" sz="2000" dirty="0"/>
              <a:t> (time, amount, etc.) </a:t>
            </a:r>
          </a:p>
          <a:p>
            <a:pPr marL="742950" lvl="1" indent="-285750">
              <a:buClr>
                <a:schemeClr val="tx1"/>
              </a:buClr>
              <a:buFont typeface="Arial" panose="020B0604020202020204" pitchFamily="34" charset="0"/>
              <a:buChar char="•"/>
            </a:pPr>
            <a:r>
              <a:rPr lang="en-US" sz="2000" dirty="0">
                <a:solidFill>
                  <a:srgbClr val="DD661E"/>
                </a:solidFill>
              </a:rPr>
              <a:t>Creating Notifications</a:t>
            </a:r>
            <a:r>
              <a:rPr lang="en-US" sz="2000" dirty="0"/>
              <a:t> (manual or default)</a:t>
            </a:r>
          </a:p>
        </p:txBody>
      </p:sp>
      <p:pic>
        <p:nvPicPr>
          <p:cNvPr id="11" name="Audio 10">
            <a:hlinkClick r:id="" action="ppaction://media"/>
            <a:extLst>
              <a:ext uri="{FF2B5EF4-FFF2-40B4-BE49-F238E27FC236}">
                <a16:creationId xmlns:a16="http://schemas.microsoft.com/office/drawing/2014/main" id="{90911047-2177-48D7-BABB-6B03020CF1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05475529"/>
      </p:ext>
    </p:extLst>
  </p:cSld>
  <p:clrMapOvr>
    <a:masterClrMapping/>
  </p:clrMapOvr>
  <mc:AlternateContent xmlns:mc="http://schemas.openxmlformats.org/markup-compatibility/2006">
    <mc:Choice xmlns:p14="http://schemas.microsoft.com/office/powerpoint/2010/main" Requires="p14">
      <p:transition spd="slow" p14:dur="2000" advTm="14512"/>
    </mc:Choice>
    <mc:Fallback>
      <p:transition spd="slow" advTm="14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73C9-878A-4EFC-9C0C-2D4284D85773}"/>
              </a:ext>
            </a:extLst>
          </p:cNvPr>
          <p:cNvSpPr>
            <a:spLocks noGrp="1"/>
          </p:cNvSpPr>
          <p:nvPr>
            <p:ph type="title"/>
          </p:nvPr>
        </p:nvSpPr>
        <p:spPr/>
        <p:txBody>
          <a:bodyPr/>
          <a:lstStyle/>
          <a:p>
            <a:r>
              <a:rPr lang="en-US" dirty="0"/>
              <a:t>Results: Align</a:t>
            </a:r>
          </a:p>
        </p:txBody>
      </p:sp>
      <p:sp>
        <p:nvSpPr>
          <p:cNvPr id="3" name="Content Placeholder 2">
            <a:extLst>
              <a:ext uri="{FF2B5EF4-FFF2-40B4-BE49-F238E27FC236}">
                <a16:creationId xmlns:a16="http://schemas.microsoft.com/office/drawing/2014/main" id="{61252861-FCE1-416B-88F1-52289976DD12}"/>
              </a:ext>
            </a:extLst>
          </p:cNvPr>
          <p:cNvSpPr>
            <a:spLocks noGrp="1"/>
          </p:cNvSpPr>
          <p:nvPr>
            <p:ph idx="1"/>
          </p:nvPr>
        </p:nvSpPr>
        <p:spPr/>
        <p:txBody>
          <a:bodyPr>
            <a:normAutofit/>
          </a:bodyPr>
          <a:lstStyle/>
          <a:p>
            <a:r>
              <a:rPr lang="en-US" sz="2800" dirty="0"/>
              <a:t>mHealth app notifications align with recommendations on: </a:t>
            </a:r>
          </a:p>
          <a:p>
            <a:pPr lvl="1"/>
            <a:r>
              <a:rPr lang="en-US" sz="2400" dirty="0"/>
              <a:t>Content type, including statements over questions </a:t>
            </a:r>
          </a:p>
          <a:p>
            <a:pPr lvl="1"/>
            <a:r>
              <a:rPr lang="en-US" sz="2400" dirty="0"/>
              <a:t>Adding aesthetics (e.g., images, different font sizes) </a:t>
            </a:r>
          </a:p>
          <a:p>
            <a:pPr lvl="1"/>
            <a:r>
              <a:rPr lang="en-US" sz="2400" dirty="0"/>
              <a:t>Notification settings </a:t>
            </a:r>
          </a:p>
          <a:p>
            <a:pPr lvl="1"/>
            <a:r>
              <a:rPr lang="en-US" sz="2400" dirty="0"/>
              <a:t>Notification customization (e.g., changing the time, turning on/off)</a:t>
            </a:r>
          </a:p>
        </p:txBody>
      </p:sp>
      <p:pic>
        <p:nvPicPr>
          <p:cNvPr id="5" name="Picture 4" descr="Graphical user interface, application&#10;&#10;Description automatically generated">
            <a:extLst>
              <a:ext uri="{FF2B5EF4-FFF2-40B4-BE49-F238E27FC236}">
                <a16:creationId xmlns:a16="http://schemas.microsoft.com/office/drawing/2014/main" id="{F6D40FA6-22B8-481E-A1EE-870A4108CC2A}"/>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t="52392" b="35373"/>
          <a:stretch/>
        </p:blipFill>
        <p:spPr>
          <a:xfrm>
            <a:off x="2034329" y="4385679"/>
            <a:ext cx="4126217" cy="897969"/>
          </a:xfrm>
          <a:prstGeom prst="roundRect">
            <a:avLst>
              <a:gd name="adj" fmla="val 8594"/>
            </a:avLst>
          </a:prstGeom>
          <a:solidFill>
            <a:srgbClr val="FFFFFF">
              <a:shade val="85000"/>
            </a:srgbClr>
          </a:solidFill>
          <a:ln>
            <a:noFill/>
          </a:ln>
          <a:effectLst/>
        </p:spPr>
      </p:pic>
      <p:pic>
        <p:nvPicPr>
          <p:cNvPr id="9" name="Picture 8" descr="Graphical user interface, application&#10;&#10;Description automatically generated">
            <a:extLst>
              <a:ext uri="{FF2B5EF4-FFF2-40B4-BE49-F238E27FC236}">
                <a16:creationId xmlns:a16="http://schemas.microsoft.com/office/drawing/2014/main" id="{35D46B5C-21E1-43C8-A8EB-093E795EB22A}"/>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t="29176" b="57730"/>
          <a:stretch/>
        </p:blipFill>
        <p:spPr>
          <a:xfrm>
            <a:off x="6311283" y="4385679"/>
            <a:ext cx="3855697" cy="897969"/>
          </a:xfrm>
          <a:prstGeom prst="roundRect">
            <a:avLst>
              <a:gd name="adj" fmla="val 8594"/>
            </a:avLst>
          </a:prstGeom>
          <a:solidFill>
            <a:srgbClr val="FFFFFF">
              <a:shade val="85000"/>
            </a:srgbClr>
          </a:solidFill>
          <a:ln>
            <a:noFill/>
          </a:ln>
          <a:effectLst/>
        </p:spPr>
      </p:pic>
      <p:sp>
        <p:nvSpPr>
          <p:cNvPr id="10" name="TextBox 9">
            <a:extLst>
              <a:ext uri="{FF2B5EF4-FFF2-40B4-BE49-F238E27FC236}">
                <a16:creationId xmlns:a16="http://schemas.microsoft.com/office/drawing/2014/main" id="{181E3F3D-C44A-4E3A-9F70-5956954E795D}"/>
              </a:ext>
            </a:extLst>
          </p:cNvPr>
          <p:cNvSpPr txBox="1"/>
          <p:nvPr/>
        </p:nvSpPr>
        <p:spPr>
          <a:xfrm>
            <a:off x="2771124" y="5391751"/>
            <a:ext cx="6957225" cy="338554"/>
          </a:xfrm>
          <a:prstGeom prst="rect">
            <a:avLst/>
          </a:prstGeom>
          <a:noFill/>
        </p:spPr>
        <p:txBody>
          <a:bodyPr wrap="square" rtlCol="0">
            <a:spAutoFit/>
          </a:bodyPr>
          <a:lstStyle/>
          <a:p>
            <a:pPr algn="ctr"/>
            <a:r>
              <a:rPr lang="en-US" sz="1600" dirty="0"/>
              <a:t>Screenshots of Notifications</a:t>
            </a:r>
          </a:p>
        </p:txBody>
      </p:sp>
      <p:sp>
        <p:nvSpPr>
          <p:cNvPr id="11" name="Oval 10">
            <a:extLst>
              <a:ext uri="{FF2B5EF4-FFF2-40B4-BE49-F238E27FC236}">
                <a16:creationId xmlns:a16="http://schemas.microsoft.com/office/drawing/2014/main" id="{45950DCF-B522-4A3E-BC7E-2C4C4B437FB4}"/>
              </a:ext>
            </a:extLst>
          </p:cNvPr>
          <p:cNvSpPr/>
          <p:nvPr/>
        </p:nvSpPr>
        <p:spPr>
          <a:xfrm>
            <a:off x="2115264" y="4764799"/>
            <a:ext cx="478466" cy="440248"/>
          </a:xfrm>
          <a:prstGeom prst="ellipse">
            <a:avLst/>
          </a:prstGeom>
          <a:noFill/>
          <a:ln w="38100">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8BE2CED7-7587-438E-AE83-21DBA6B146D6}"/>
              </a:ext>
            </a:extLst>
          </p:cNvPr>
          <p:cNvCxnSpPr>
            <a:cxnSpLocks/>
          </p:cNvCxnSpPr>
          <p:nvPr/>
        </p:nvCxnSpPr>
        <p:spPr>
          <a:xfrm>
            <a:off x="1441938" y="4651131"/>
            <a:ext cx="583082" cy="303228"/>
          </a:xfrm>
          <a:prstGeom prst="straightConnector1">
            <a:avLst/>
          </a:prstGeom>
          <a:ln w="76200">
            <a:solidFill>
              <a:srgbClr val="DD661E"/>
            </a:solidFill>
            <a:tailEnd type="triangle"/>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1E2027FC-856F-4EE4-A8CC-CA789FCCDFDC}"/>
              </a:ext>
            </a:extLst>
          </p:cNvPr>
          <p:cNvSpPr txBox="1"/>
          <p:nvPr/>
        </p:nvSpPr>
        <p:spPr>
          <a:xfrm>
            <a:off x="105976" y="4266451"/>
            <a:ext cx="1919044" cy="369332"/>
          </a:xfrm>
          <a:prstGeom prst="rect">
            <a:avLst/>
          </a:prstGeom>
          <a:noFill/>
        </p:spPr>
        <p:txBody>
          <a:bodyPr wrap="square" rtlCol="0">
            <a:spAutoFit/>
          </a:bodyPr>
          <a:lstStyle/>
          <a:p>
            <a:r>
              <a:rPr lang="en-US" dirty="0">
                <a:solidFill>
                  <a:srgbClr val="DD661E"/>
                </a:solidFill>
              </a:rPr>
              <a:t>Aesthetic Image</a:t>
            </a:r>
          </a:p>
        </p:txBody>
      </p:sp>
      <p:pic>
        <p:nvPicPr>
          <p:cNvPr id="12" name="Audio 11">
            <a:hlinkClick r:id="" action="ppaction://media"/>
            <a:extLst>
              <a:ext uri="{FF2B5EF4-FFF2-40B4-BE49-F238E27FC236}">
                <a16:creationId xmlns:a16="http://schemas.microsoft.com/office/drawing/2014/main" id="{0315926A-A40A-4CE8-A8EC-CAB95ED93C1B}"/>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59077630"/>
      </p:ext>
    </p:extLst>
  </p:cSld>
  <p:clrMapOvr>
    <a:masterClrMapping/>
  </p:clrMapOvr>
  <mc:AlternateContent xmlns:mc="http://schemas.openxmlformats.org/markup-compatibility/2006">
    <mc:Choice xmlns:p14="http://schemas.microsoft.com/office/powerpoint/2010/main" Requires="p14">
      <p:transition spd="slow" p14:dur="2000" advTm="32224"/>
    </mc:Choice>
    <mc:Fallback>
      <p:transition spd="slow" advTm="32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2"/>
                </p:tgtEl>
              </p:cMediaNode>
            </p:audio>
          </p:childTnLst>
        </p:cTn>
      </p:par>
    </p:tnLst>
    <p:bldLst>
      <p:bldP spid="11"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0C039-213B-4989-A0A7-2E6576D4272A}"/>
              </a:ext>
            </a:extLst>
          </p:cNvPr>
          <p:cNvSpPr>
            <a:spLocks noGrp="1"/>
          </p:cNvSpPr>
          <p:nvPr>
            <p:ph type="title"/>
          </p:nvPr>
        </p:nvSpPr>
        <p:spPr/>
        <p:txBody>
          <a:bodyPr/>
          <a:lstStyle/>
          <a:p>
            <a:r>
              <a:rPr lang="en-US" dirty="0"/>
              <a:t>Results: Disconnect</a:t>
            </a:r>
          </a:p>
        </p:txBody>
      </p:sp>
      <p:sp>
        <p:nvSpPr>
          <p:cNvPr id="3" name="Content Placeholder 2">
            <a:extLst>
              <a:ext uri="{FF2B5EF4-FFF2-40B4-BE49-F238E27FC236}">
                <a16:creationId xmlns:a16="http://schemas.microsoft.com/office/drawing/2014/main" id="{94D86EB1-2830-4085-8C98-C3FA34AAE110}"/>
              </a:ext>
            </a:extLst>
          </p:cNvPr>
          <p:cNvSpPr>
            <a:spLocks noGrp="1"/>
          </p:cNvSpPr>
          <p:nvPr>
            <p:ph idx="1"/>
          </p:nvPr>
        </p:nvSpPr>
        <p:spPr>
          <a:xfrm>
            <a:off x="838200" y="1606377"/>
            <a:ext cx="7068671" cy="4570585"/>
          </a:xfrm>
        </p:spPr>
        <p:txBody>
          <a:bodyPr/>
          <a:lstStyle/>
          <a:p>
            <a:pPr>
              <a:spcAft>
                <a:spcPts val="600"/>
              </a:spcAft>
              <a:buClr>
                <a:schemeClr val="tx1"/>
              </a:buClr>
            </a:pPr>
            <a:r>
              <a:rPr lang="en-US" sz="2800" dirty="0">
                <a:solidFill>
                  <a:srgbClr val="DD661E"/>
                </a:solidFill>
              </a:rPr>
              <a:t>Frequency</a:t>
            </a:r>
            <a:r>
              <a:rPr lang="en-US" sz="2800" dirty="0"/>
              <a:t>: Most sent daily (92.45%), but sending more lowers user retention</a:t>
            </a:r>
          </a:p>
          <a:p>
            <a:pPr>
              <a:spcAft>
                <a:spcPts val="600"/>
              </a:spcAft>
              <a:buClr>
                <a:schemeClr val="tx1"/>
              </a:buClr>
            </a:pPr>
            <a:r>
              <a:rPr lang="en-US" sz="2800" dirty="0">
                <a:solidFill>
                  <a:srgbClr val="DD661E"/>
                </a:solidFill>
              </a:rPr>
              <a:t>Content Purpose</a:t>
            </a:r>
            <a:r>
              <a:rPr lang="en-US" sz="2800" dirty="0"/>
              <a:t>: Majority were reminders (89.6%), but reminders can hinder habit development </a:t>
            </a:r>
          </a:p>
          <a:p>
            <a:pPr>
              <a:spcAft>
                <a:spcPts val="600"/>
              </a:spcAft>
              <a:buClr>
                <a:schemeClr val="tx1"/>
              </a:buClr>
            </a:pPr>
            <a:r>
              <a:rPr lang="en-US" sz="2800" dirty="0">
                <a:solidFill>
                  <a:srgbClr val="DD661E"/>
                </a:solidFill>
              </a:rPr>
              <a:t>Interactivity</a:t>
            </a:r>
            <a:r>
              <a:rPr lang="en-US" sz="2800" dirty="0"/>
              <a:t>: Did not include interactive elements (59.5%), but interactivity increases user engagement</a:t>
            </a:r>
          </a:p>
          <a:p>
            <a:pPr lvl="1">
              <a:buClr>
                <a:schemeClr val="tx1"/>
              </a:buClr>
            </a:pPr>
            <a:endParaRPr lang="en-US" sz="2400" dirty="0"/>
          </a:p>
          <a:p>
            <a:endParaRPr lang="en-US" dirty="0"/>
          </a:p>
        </p:txBody>
      </p:sp>
      <p:pic>
        <p:nvPicPr>
          <p:cNvPr id="4" name="Picture 3" descr="Graphical user interface&#10;&#10;Description automatically generated">
            <a:extLst>
              <a:ext uri="{FF2B5EF4-FFF2-40B4-BE49-F238E27FC236}">
                <a16:creationId xmlns:a16="http://schemas.microsoft.com/office/drawing/2014/main" id="{E876FA51-750D-41F2-BA20-47BC2AADE2BA}"/>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33000"/>
                    </a14:imgEffect>
                    <a14:imgEffect>
                      <a14:brightnessContrast bright="20000" contrast="20000"/>
                    </a14:imgEffect>
                  </a14:imgLayer>
                </a14:imgProps>
              </a:ext>
            </a:extLst>
          </a:blip>
          <a:srcRect b="7997"/>
          <a:stretch/>
        </p:blipFill>
        <p:spPr>
          <a:xfrm>
            <a:off x="8649899" y="1708491"/>
            <a:ext cx="2703901" cy="4424712"/>
          </a:xfrm>
          <a:prstGeom prst="roundRect">
            <a:avLst>
              <a:gd name="adj" fmla="val 8594"/>
            </a:avLst>
          </a:prstGeom>
          <a:solidFill>
            <a:srgbClr val="FFFFFF">
              <a:shade val="85000"/>
            </a:srgbClr>
          </a:solidFill>
          <a:ln>
            <a:noFill/>
          </a:ln>
          <a:effectLst/>
        </p:spPr>
      </p:pic>
      <p:sp>
        <p:nvSpPr>
          <p:cNvPr id="5" name="TextBox 4">
            <a:extLst>
              <a:ext uri="{FF2B5EF4-FFF2-40B4-BE49-F238E27FC236}">
                <a16:creationId xmlns:a16="http://schemas.microsoft.com/office/drawing/2014/main" id="{C03CC433-E5E7-42B6-9038-A4EB56DE39DA}"/>
              </a:ext>
            </a:extLst>
          </p:cNvPr>
          <p:cNvSpPr txBox="1"/>
          <p:nvPr/>
        </p:nvSpPr>
        <p:spPr>
          <a:xfrm>
            <a:off x="8649899" y="6176962"/>
            <a:ext cx="2658993" cy="338554"/>
          </a:xfrm>
          <a:prstGeom prst="rect">
            <a:avLst/>
          </a:prstGeom>
          <a:noFill/>
        </p:spPr>
        <p:txBody>
          <a:bodyPr wrap="square" rtlCol="0">
            <a:spAutoFit/>
          </a:bodyPr>
          <a:lstStyle/>
          <a:p>
            <a:pPr algn="ctr"/>
            <a:r>
              <a:rPr lang="en-US" sz="1600" dirty="0"/>
              <a:t>Screenshot of Notifications</a:t>
            </a:r>
          </a:p>
        </p:txBody>
      </p:sp>
      <p:pic>
        <p:nvPicPr>
          <p:cNvPr id="7" name="Audio 6">
            <a:hlinkClick r:id="" action="ppaction://media"/>
            <a:extLst>
              <a:ext uri="{FF2B5EF4-FFF2-40B4-BE49-F238E27FC236}">
                <a16:creationId xmlns:a16="http://schemas.microsoft.com/office/drawing/2014/main" id="{4570362B-45DD-44E8-B223-F3D3564219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42476845"/>
      </p:ext>
    </p:extLst>
  </p:cSld>
  <p:clrMapOvr>
    <a:masterClrMapping/>
  </p:clrMapOvr>
  <mc:AlternateContent xmlns:mc="http://schemas.openxmlformats.org/markup-compatibility/2006">
    <mc:Choice xmlns:p14="http://schemas.microsoft.com/office/powerpoint/2010/main" Requires="p14">
      <p:transition spd="slow" p14:dur="2000" advTm="28978"/>
    </mc:Choice>
    <mc:Fallback>
      <p:transition spd="slow" advTm="28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9A6E1-91F2-4CBA-A781-7DDFBF708FBF}"/>
              </a:ext>
            </a:extLst>
          </p:cNvPr>
          <p:cNvSpPr>
            <a:spLocks noGrp="1"/>
          </p:cNvSpPr>
          <p:nvPr>
            <p:ph type="title"/>
          </p:nvPr>
        </p:nvSpPr>
        <p:spPr/>
        <p:txBody>
          <a:bodyPr/>
          <a:lstStyle/>
          <a:p>
            <a:r>
              <a:rPr lang="en-US" dirty="0"/>
              <a:t>Results: Disconnect</a:t>
            </a:r>
          </a:p>
        </p:txBody>
      </p:sp>
      <p:sp>
        <p:nvSpPr>
          <p:cNvPr id="3" name="Content Placeholder 2">
            <a:extLst>
              <a:ext uri="{FF2B5EF4-FFF2-40B4-BE49-F238E27FC236}">
                <a16:creationId xmlns:a16="http://schemas.microsoft.com/office/drawing/2014/main" id="{4330A971-7354-4884-97B5-5278E8ADC8FF}"/>
              </a:ext>
            </a:extLst>
          </p:cNvPr>
          <p:cNvSpPr>
            <a:spLocks noGrp="1"/>
          </p:cNvSpPr>
          <p:nvPr>
            <p:ph idx="1"/>
          </p:nvPr>
        </p:nvSpPr>
        <p:spPr>
          <a:xfrm>
            <a:off x="838201" y="1606377"/>
            <a:ext cx="5762344" cy="4570585"/>
          </a:xfrm>
        </p:spPr>
        <p:txBody>
          <a:bodyPr>
            <a:normAutofit/>
          </a:bodyPr>
          <a:lstStyle/>
          <a:p>
            <a:pPr>
              <a:spcAft>
                <a:spcPts val="600"/>
              </a:spcAft>
              <a:buClr>
                <a:schemeClr val="tx1"/>
              </a:buClr>
            </a:pPr>
            <a:r>
              <a:rPr lang="en-US" sz="2800" dirty="0">
                <a:solidFill>
                  <a:srgbClr val="DD661E"/>
                </a:solidFill>
              </a:rPr>
              <a:t>Occurrence</a:t>
            </a:r>
            <a:r>
              <a:rPr lang="en-US" sz="2800" dirty="0"/>
              <a:t>: Triggered due to time (84.1%) instead of user’s activities and environment</a:t>
            </a:r>
            <a:endParaRPr lang="en-US" sz="2800" dirty="0">
              <a:solidFill>
                <a:srgbClr val="DD661E"/>
              </a:solidFill>
            </a:endParaRPr>
          </a:p>
          <a:p>
            <a:pPr>
              <a:spcAft>
                <a:spcPts val="600"/>
              </a:spcAft>
              <a:buClr>
                <a:schemeClr val="tx1"/>
              </a:buClr>
            </a:pPr>
            <a:r>
              <a:rPr lang="en-US" sz="2800" dirty="0">
                <a:solidFill>
                  <a:srgbClr val="DD661E"/>
                </a:solidFill>
              </a:rPr>
              <a:t>Sender</a:t>
            </a:r>
            <a:r>
              <a:rPr lang="en-US" sz="2800" dirty="0"/>
              <a:t>: Did not explicitly state the sender (83.2%), but including sender increases credibility  </a:t>
            </a:r>
          </a:p>
          <a:p>
            <a:pPr>
              <a:spcAft>
                <a:spcPts val="600"/>
              </a:spcAft>
              <a:buClr>
                <a:schemeClr val="tx1"/>
              </a:buClr>
            </a:pPr>
            <a:r>
              <a:rPr lang="en-US" sz="2800" dirty="0">
                <a:solidFill>
                  <a:srgbClr val="DD661E"/>
                </a:solidFill>
              </a:rPr>
              <a:t>Tailoring</a:t>
            </a:r>
            <a:r>
              <a:rPr lang="en-US" sz="2800" dirty="0"/>
              <a:t>: Content not tailored to the user (67.4%), but tailoring increases engagement </a:t>
            </a:r>
          </a:p>
          <a:p>
            <a:pPr>
              <a:buClr>
                <a:schemeClr val="tx1"/>
              </a:buClr>
            </a:pPr>
            <a:endParaRPr lang="en-US" sz="2800" dirty="0"/>
          </a:p>
          <a:p>
            <a:endParaRPr lang="en-US" sz="2800" dirty="0"/>
          </a:p>
        </p:txBody>
      </p:sp>
      <p:pic>
        <p:nvPicPr>
          <p:cNvPr id="4" name="Picture 3" descr="Graphical user interface&#10;&#10;Description automatically generated">
            <a:extLst>
              <a:ext uri="{FF2B5EF4-FFF2-40B4-BE49-F238E27FC236}">
                <a16:creationId xmlns:a16="http://schemas.microsoft.com/office/drawing/2014/main" id="{73C47A35-E7DA-4232-A3B1-60915C63B9BD}"/>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33000"/>
                    </a14:imgEffect>
                    <a14:imgEffect>
                      <a14:brightnessContrast bright="20000" contrast="20000"/>
                    </a14:imgEffect>
                  </a14:imgLayer>
                </a14:imgProps>
              </a:ext>
            </a:extLst>
          </a:blip>
          <a:srcRect l="-4" t="100" r="-912" b="7611"/>
          <a:stretch/>
        </p:blipFill>
        <p:spPr>
          <a:xfrm>
            <a:off x="9497626" y="1778447"/>
            <a:ext cx="2458000" cy="3998106"/>
          </a:xfrm>
          <a:prstGeom prst="roundRect">
            <a:avLst>
              <a:gd name="adj" fmla="val 8594"/>
            </a:avLst>
          </a:prstGeom>
          <a:solidFill>
            <a:srgbClr val="FFFFFF">
              <a:shade val="85000"/>
            </a:srgbClr>
          </a:solidFill>
          <a:ln>
            <a:noFill/>
          </a:ln>
          <a:effectLst/>
        </p:spPr>
      </p:pic>
      <p:pic>
        <p:nvPicPr>
          <p:cNvPr id="5" name="Picture 4">
            <a:extLst>
              <a:ext uri="{FF2B5EF4-FFF2-40B4-BE49-F238E27FC236}">
                <a16:creationId xmlns:a16="http://schemas.microsoft.com/office/drawing/2014/main" id="{DDBEB2B0-6F8F-46F9-A4EB-97CCDC4733E1}"/>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33000"/>
                    </a14:imgEffect>
                    <a14:imgEffect>
                      <a14:brightnessContrast bright="20000" contrast="20000"/>
                    </a14:imgEffect>
                  </a14:imgLayer>
                </a14:imgProps>
              </a:ext>
            </a:extLst>
          </a:blip>
          <a:srcRect l="1751" r="2080" b="11522"/>
          <a:stretch/>
        </p:blipFill>
        <p:spPr>
          <a:xfrm>
            <a:off x="6738785" y="1778447"/>
            <a:ext cx="2443208" cy="3998106"/>
          </a:xfrm>
          <a:prstGeom prst="roundRect">
            <a:avLst>
              <a:gd name="adj" fmla="val 8594"/>
            </a:avLst>
          </a:prstGeom>
          <a:solidFill>
            <a:srgbClr val="FFFFFF">
              <a:shade val="85000"/>
            </a:srgbClr>
          </a:solidFill>
          <a:ln>
            <a:noFill/>
          </a:ln>
          <a:effectLst/>
        </p:spPr>
      </p:pic>
      <p:sp>
        <p:nvSpPr>
          <p:cNvPr id="6" name="Oval 5">
            <a:extLst>
              <a:ext uri="{FF2B5EF4-FFF2-40B4-BE49-F238E27FC236}">
                <a16:creationId xmlns:a16="http://schemas.microsoft.com/office/drawing/2014/main" id="{900E97DD-4970-40FD-9B78-49989A883DF8}"/>
              </a:ext>
            </a:extLst>
          </p:cNvPr>
          <p:cNvSpPr/>
          <p:nvPr/>
        </p:nvSpPr>
        <p:spPr>
          <a:xfrm>
            <a:off x="6702805" y="3317189"/>
            <a:ext cx="2479188" cy="620112"/>
          </a:xfrm>
          <a:prstGeom prst="ellipse">
            <a:avLst/>
          </a:prstGeom>
          <a:noFill/>
          <a:ln w="28575">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 name="Arrow: Right 6">
            <a:extLst>
              <a:ext uri="{FF2B5EF4-FFF2-40B4-BE49-F238E27FC236}">
                <a16:creationId xmlns:a16="http://schemas.microsoft.com/office/drawing/2014/main" id="{5A12B67A-CBB2-479E-B1F0-48D17424280C}"/>
              </a:ext>
            </a:extLst>
          </p:cNvPr>
          <p:cNvSpPr/>
          <p:nvPr/>
        </p:nvSpPr>
        <p:spPr>
          <a:xfrm>
            <a:off x="9051191" y="3734341"/>
            <a:ext cx="577237" cy="405920"/>
          </a:xfrm>
          <a:prstGeom prst="rightArrow">
            <a:avLst/>
          </a:prstGeom>
          <a:solidFill>
            <a:srgbClr val="DD661E"/>
          </a:solidFill>
          <a:ln>
            <a:solidFill>
              <a:srgbClr val="DD66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CB7239E-FF1E-4C60-B2E4-76D6A0FD7B1A}"/>
              </a:ext>
            </a:extLst>
          </p:cNvPr>
          <p:cNvSpPr txBox="1"/>
          <p:nvPr/>
        </p:nvSpPr>
        <p:spPr>
          <a:xfrm>
            <a:off x="6726468" y="5776553"/>
            <a:ext cx="2443208" cy="338554"/>
          </a:xfrm>
          <a:prstGeom prst="rect">
            <a:avLst/>
          </a:prstGeom>
          <a:noFill/>
        </p:spPr>
        <p:txBody>
          <a:bodyPr wrap="square" rtlCol="0">
            <a:spAutoFit/>
          </a:bodyPr>
          <a:lstStyle/>
          <a:p>
            <a:pPr algn="ctr"/>
            <a:r>
              <a:rPr lang="en-US" sz="1600" dirty="0"/>
              <a:t>Notification Settings</a:t>
            </a:r>
          </a:p>
        </p:txBody>
      </p:sp>
      <p:sp>
        <p:nvSpPr>
          <p:cNvPr id="9" name="TextBox 8">
            <a:extLst>
              <a:ext uri="{FF2B5EF4-FFF2-40B4-BE49-F238E27FC236}">
                <a16:creationId xmlns:a16="http://schemas.microsoft.com/office/drawing/2014/main" id="{FDFE5957-B8D2-4393-9530-7240426900EF}"/>
              </a:ext>
            </a:extLst>
          </p:cNvPr>
          <p:cNvSpPr txBox="1"/>
          <p:nvPr/>
        </p:nvSpPr>
        <p:spPr>
          <a:xfrm>
            <a:off x="9339809" y="5757601"/>
            <a:ext cx="2785950" cy="338554"/>
          </a:xfrm>
          <a:prstGeom prst="rect">
            <a:avLst/>
          </a:prstGeom>
          <a:noFill/>
        </p:spPr>
        <p:txBody>
          <a:bodyPr wrap="square" rtlCol="0">
            <a:spAutoFit/>
          </a:bodyPr>
          <a:lstStyle/>
          <a:p>
            <a:pPr algn="ctr"/>
            <a:r>
              <a:rPr lang="en-US" sz="1600" dirty="0"/>
              <a:t>Screenshot of Notification</a:t>
            </a:r>
          </a:p>
        </p:txBody>
      </p:sp>
      <p:pic>
        <p:nvPicPr>
          <p:cNvPr id="11" name="Audio 10">
            <a:hlinkClick r:id="" action="ppaction://media"/>
            <a:extLst>
              <a:ext uri="{FF2B5EF4-FFF2-40B4-BE49-F238E27FC236}">
                <a16:creationId xmlns:a16="http://schemas.microsoft.com/office/drawing/2014/main" id="{210CDA4E-D625-48D4-8D2F-54B25BF43BC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1706236"/>
      </p:ext>
    </p:extLst>
  </p:cSld>
  <p:clrMapOvr>
    <a:masterClrMapping/>
  </p:clrMapOvr>
  <mc:AlternateContent xmlns:mc="http://schemas.openxmlformats.org/markup-compatibility/2006">
    <mc:Choice xmlns:p14="http://schemas.microsoft.com/office/powerpoint/2010/main" Requires="p14">
      <p:transition spd="slow" p14:dur="2000" advTm="25077"/>
    </mc:Choice>
    <mc:Fallback>
      <p:transition spd="slow" advTm="25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8F773-FAD5-4234-98EE-6DCAC3C4693A}"/>
              </a:ext>
            </a:extLst>
          </p:cNvPr>
          <p:cNvSpPr>
            <a:spLocks noGrp="1"/>
          </p:cNvSpPr>
          <p:nvPr>
            <p:ph type="title"/>
          </p:nvPr>
        </p:nvSpPr>
        <p:spPr/>
        <p:txBody>
          <a:bodyPr/>
          <a:lstStyle/>
          <a:p>
            <a:r>
              <a:rPr lang="en-US" dirty="0"/>
              <a:t>Open Research Questions</a:t>
            </a:r>
          </a:p>
        </p:txBody>
      </p:sp>
      <p:sp>
        <p:nvSpPr>
          <p:cNvPr id="3" name="Content Placeholder 2">
            <a:extLst>
              <a:ext uri="{FF2B5EF4-FFF2-40B4-BE49-F238E27FC236}">
                <a16:creationId xmlns:a16="http://schemas.microsoft.com/office/drawing/2014/main" id="{A403E624-B4F6-4028-A5A9-268F9316FC51}"/>
              </a:ext>
            </a:extLst>
          </p:cNvPr>
          <p:cNvSpPr>
            <a:spLocks noGrp="1"/>
          </p:cNvSpPr>
          <p:nvPr>
            <p:ph idx="1"/>
          </p:nvPr>
        </p:nvSpPr>
        <p:spPr/>
        <p:txBody>
          <a:bodyPr>
            <a:normAutofit/>
          </a:bodyPr>
          <a:lstStyle/>
          <a:p>
            <a:pPr marL="171450" indent="-171450">
              <a:spcAft>
                <a:spcPts val="1200"/>
              </a:spcAft>
              <a:buClr>
                <a:schemeClr val="tx1"/>
              </a:buClr>
              <a:buFont typeface="Arial" panose="020B0604020202020204" pitchFamily="34" charset="0"/>
              <a:buChar char="•"/>
            </a:pPr>
            <a:r>
              <a:rPr lang="en-US" sz="2800" dirty="0">
                <a:solidFill>
                  <a:srgbClr val="DD661E"/>
                </a:solidFill>
              </a:rPr>
              <a:t>Occurrence</a:t>
            </a:r>
            <a:r>
              <a:rPr lang="en-US" sz="2800" dirty="0">
                <a:solidFill>
                  <a:prstClr val="black"/>
                </a:solidFill>
              </a:rPr>
              <a:t>: What contextual triggers would be effective in increasing engagement and adherence in mHealth apps? </a:t>
            </a:r>
          </a:p>
          <a:p>
            <a:pPr marL="171450" indent="-171450">
              <a:spcAft>
                <a:spcPts val="1200"/>
              </a:spcAft>
              <a:buClr>
                <a:schemeClr val="tx1"/>
              </a:buClr>
              <a:buFont typeface="Arial" panose="020B0604020202020204" pitchFamily="34" charset="0"/>
              <a:buChar char="•"/>
            </a:pPr>
            <a:r>
              <a:rPr lang="en-US" sz="2800" dirty="0">
                <a:solidFill>
                  <a:srgbClr val="DD661E"/>
                </a:solidFill>
              </a:rPr>
              <a:t>Frequency</a:t>
            </a:r>
            <a:r>
              <a:rPr lang="en-US" sz="2800" dirty="0">
                <a:solidFill>
                  <a:prstClr val="black"/>
                </a:solidFill>
              </a:rPr>
              <a:t>: How often should notifications be sent to keep users engaged in mHealth? Does it differ based on app theme? </a:t>
            </a:r>
          </a:p>
          <a:p>
            <a:pPr marL="171450" indent="-171450">
              <a:spcAft>
                <a:spcPts val="1200"/>
              </a:spcAft>
              <a:buClr>
                <a:schemeClr val="tx1"/>
              </a:buClr>
              <a:buFont typeface="Arial" panose="020B0604020202020204" pitchFamily="34" charset="0"/>
              <a:buChar char="•"/>
            </a:pPr>
            <a:r>
              <a:rPr lang="en-US" sz="2800" dirty="0">
                <a:solidFill>
                  <a:srgbClr val="DD661E"/>
                </a:solidFill>
              </a:rPr>
              <a:t>Interactivity</a:t>
            </a:r>
            <a:r>
              <a:rPr lang="en-US" sz="2800" dirty="0">
                <a:solidFill>
                  <a:prstClr val="black"/>
                </a:solidFill>
              </a:rPr>
              <a:t>: What interactive elements help the most with mHealth app engagement?</a:t>
            </a:r>
          </a:p>
          <a:p>
            <a:endParaRPr lang="en-US" dirty="0"/>
          </a:p>
        </p:txBody>
      </p:sp>
      <p:pic>
        <p:nvPicPr>
          <p:cNvPr id="5" name="Audio 4">
            <a:hlinkClick r:id="" action="ppaction://media"/>
            <a:extLst>
              <a:ext uri="{FF2B5EF4-FFF2-40B4-BE49-F238E27FC236}">
                <a16:creationId xmlns:a16="http://schemas.microsoft.com/office/drawing/2014/main" id="{70CA6839-5867-48A1-896E-25CE2A3D564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10004508"/>
      </p:ext>
    </p:extLst>
  </p:cSld>
  <p:clrMapOvr>
    <a:masterClrMapping/>
  </p:clrMapOvr>
  <mc:AlternateContent xmlns:mc="http://schemas.openxmlformats.org/markup-compatibility/2006">
    <mc:Choice xmlns:p14="http://schemas.microsoft.com/office/powerpoint/2010/main" Requires="p14">
      <p:transition spd="slow" p14:dur="2000" advTm="27518"/>
    </mc:Choice>
    <mc:Fallback>
      <p:transition spd="slow" advTm="27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D551-F5D1-4221-996E-E5FCDE7C7653}"/>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F096678B-4F8E-4FC5-889A-C55AD880C121}"/>
              </a:ext>
            </a:extLst>
          </p:cNvPr>
          <p:cNvSpPr>
            <a:spLocks noGrp="1"/>
          </p:cNvSpPr>
          <p:nvPr>
            <p:ph idx="1"/>
          </p:nvPr>
        </p:nvSpPr>
        <p:spPr/>
        <p:txBody>
          <a:bodyPr>
            <a:normAutofit/>
          </a:bodyPr>
          <a:lstStyle/>
          <a:p>
            <a:r>
              <a:rPr lang="en-US" sz="2800" dirty="0"/>
              <a:t>mHealth app notifications help users achieve their health goals, but few mHealth apps are grounded in behavior theories or properly evaluated </a:t>
            </a:r>
          </a:p>
          <a:p>
            <a:r>
              <a:rPr lang="en-US" sz="2800" dirty="0"/>
              <a:t>We surveyed notifications from </a:t>
            </a:r>
            <a:r>
              <a:rPr lang="en-US" sz="2800" dirty="0">
                <a:solidFill>
                  <a:srgbClr val="DD661E"/>
                </a:solidFill>
              </a:rPr>
              <a:t>50 mHealth apps </a:t>
            </a:r>
          </a:p>
          <a:p>
            <a:r>
              <a:rPr lang="en-US" sz="2800" dirty="0"/>
              <a:t>We found a </a:t>
            </a:r>
            <a:r>
              <a:rPr lang="en-US" sz="2800" dirty="0">
                <a:solidFill>
                  <a:srgbClr val="DD661E"/>
                </a:solidFill>
              </a:rPr>
              <a:t>disconnect</a:t>
            </a:r>
            <a:r>
              <a:rPr lang="en-US" sz="2800" dirty="0"/>
              <a:t> between current practice and notification design recommendations in several areas </a:t>
            </a:r>
          </a:p>
          <a:p>
            <a:r>
              <a:rPr lang="en-US" sz="2800" dirty="0"/>
              <a:t>We identified </a:t>
            </a:r>
            <a:r>
              <a:rPr lang="en-US" sz="2800" dirty="0">
                <a:solidFill>
                  <a:srgbClr val="DD661E"/>
                </a:solidFill>
              </a:rPr>
              <a:t>open research questions </a:t>
            </a:r>
            <a:r>
              <a:rPr lang="en-US" sz="2800" dirty="0"/>
              <a:t>in the area of mHealth app notifications</a:t>
            </a:r>
          </a:p>
        </p:txBody>
      </p:sp>
      <p:pic>
        <p:nvPicPr>
          <p:cNvPr id="4" name="Audio 3">
            <a:hlinkClick r:id="" action="ppaction://media"/>
            <a:extLst>
              <a:ext uri="{FF2B5EF4-FFF2-40B4-BE49-F238E27FC236}">
                <a16:creationId xmlns:a16="http://schemas.microsoft.com/office/drawing/2014/main" id="{AF07114B-3FA8-49DA-9197-8288522D4C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64635492"/>
      </p:ext>
    </p:extLst>
  </p:cSld>
  <p:clrMapOvr>
    <a:masterClrMapping/>
  </p:clrMapOvr>
  <mc:AlternateContent xmlns:mc="http://schemas.openxmlformats.org/markup-compatibility/2006">
    <mc:Choice xmlns:p14="http://schemas.microsoft.com/office/powerpoint/2010/main" Requires="p14">
      <p:transition spd="slow" p14:dur="2000" advTm="26795"/>
    </mc:Choice>
    <mc:Fallback>
      <p:transition spd="slow" advTm="26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66894"/>
            <a:ext cx="12192000" cy="6938962"/>
            <a:chOff x="0" y="0"/>
            <a:chExt cx="12192000" cy="4608513"/>
          </a:xfrm>
        </p:grpSpPr>
        <p:sp>
          <p:nvSpPr>
            <p:cNvPr id="9" name="Rectangle 8"/>
            <p:cNvSpPr/>
            <p:nvPr/>
          </p:nvSpPr>
          <p:spPr>
            <a:xfrm>
              <a:off x="0" y="0"/>
              <a:ext cx="12192000" cy="44337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4433758"/>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4562794"/>
              <a:ext cx="121920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1">
            <a:extLst>
              <a:ext uri="{FF2B5EF4-FFF2-40B4-BE49-F238E27FC236}">
                <a16:creationId xmlns:a16="http://schemas.microsoft.com/office/drawing/2014/main" id="{1D6FA637-9B6E-4A97-AB0A-1A0FDA709146}"/>
              </a:ext>
            </a:extLst>
          </p:cNvPr>
          <p:cNvSpPr txBox="1">
            <a:spLocks/>
          </p:cNvSpPr>
          <p:nvPr/>
        </p:nvSpPr>
        <p:spPr>
          <a:xfrm>
            <a:off x="4239788" y="178869"/>
            <a:ext cx="3684815"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solidFill>
                  <a:schemeClr val="bg1"/>
                </a:solidFill>
                <a:latin typeface="+mn-lt"/>
              </a:rPr>
              <a:t>Thank you! </a:t>
            </a:r>
          </a:p>
        </p:txBody>
      </p:sp>
      <p:sp>
        <p:nvSpPr>
          <p:cNvPr id="13" name="TextBox 12">
            <a:extLst>
              <a:ext uri="{FF2B5EF4-FFF2-40B4-BE49-F238E27FC236}">
                <a16:creationId xmlns:a16="http://schemas.microsoft.com/office/drawing/2014/main" id="{54C5281C-C253-4DA2-8729-1255C391FE19}"/>
              </a:ext>
            </a:extLst>
          </p:cNvPr>
          <p:cNvSpPr txBox="1"/>
          <p:nvPr/>
        </p:nvSpPr>
        <p:spPr>
          <a:xfrm>
            <a:off x="3774080" y="2429605"/>
            <a:ext cx="4852950" cy="1431161"/>
          </a:xfrm>
          <a:prstGeom prst="rect">
            <a:avLst/>
          </a:prstGeom>
          <a:noFill/>
        </p:spPr>
        <p:txBody>
          <a:bodyPr wrap="square" rtlCol="0">
            <a:spAutoFit/>
          </a:bodyPr>
          <a:lstStyle/>
          <a:p>
            <a:pPr algn="ctr"/>
            <a:r>
              <a:rPr lang="en-US" sz="2800" u="sng" dirty="0">
                <a:solidFill>
                  <a:schemeClr val="bg1"/>
                </a:solidFill>
              </a:rPr>
              <a:t>Contact Authors </a:t>
            </a:r>
          </a:p>
          <a:p>
            <a:pPr algn="ctr">
              <a:spcBef>
                <a:spcPts val="600"/>
              </a:spcBef>
            </a:pPr>
            <a:r>
              <a:rPr lang="en-US" dirty="0">
                <a:solidFill>
                  <a:schemeClr val="bg1"/>
                </a:solidFill>
              </a:rPr>
              <a:t>Julia Woodward - julia.woodward@ufl.edu</a:t>
            </a:r>
          </a:p>
          <a:p>
            <a:pPr algn="ctr"/>
            <a:r>
              <a:rPr lang="en-US" dirty="0">
                <a:solidFill>
                  <a:schemeClr val="bg1"/>
                </a:solidFill>
              </a:rPr>
              <a:t>Dr. Jaime Ruiz – jaime.ruiz@ufl.edu </a:t>
            </a:r>
          </a:p>
          <a:p>
            <a:endParaRPr lang="en-US" dirty="0"/>
          </a:p>
        </p:txBody>
      </p:sp>
      <p:sp>
        <p:nvSpPr>
          <p:cNvPr id="14" name="Rectangle 13"/>
          <p:cNvSpPr/>
          <p:nvPr/>
        </p:nvSpPr>
        <p:spPr>
          <a:xfrm>
            <a:off x="4851763" y="1627088"/>
            <a:ext cx="2707793" cy="646331"/>
          </a:xfrm>
          <a:prstGeom prst="rect">
            <a:avLst/>
          </a:prstGeom>
        </p:spPr>
        <p:txBody>
          <a:bodyPr wrap="none">
            <a:spAutoFit/>
          </a:bodyPr>
          <a:lstStyle/>
          <a:p>
            <a:pPr algn="ctr"/>
            <a:r>
              <a:rPr lang="en-US" dirty="0">
                <a:solidFill>
                  <a:schemeClr val="bg1"/>
                </a:solidFill>
              </a:rPr>
              <a:t>https://ruizlab.org</a:t>
            </a:r>
          </a:p>
          <a:p>
            <a:pPr algn="ctr"/>
            <a:r>
              <a:rPr lang="en-US" dirty="0">
                <a:solidFill>
                  <a:schemeClr val="bg1"/>
                </a:solidFill>
              </a:rPr>
              <a:t>https://init.cise.ufl.edu</a:t>
            </a:r>
          </a:p>
        </p:txBody>
      </p:sp>
      <p:sp>
        <p:nvSpPr>
          <p:cNvPr id="18" name="TextBox 17">
            <a:extLst>
              <a:ext uri="{FF2B5EF4-FFF2-40B4-BE49-F238E27FC236}">
                <a16:creationId xmlns:a16="http://schemas.microsoft.com/office/drawing/2014/main" id="{0223C28F-1333-4291-8ACA-8352690FE622}"/>
              </a:ext>
            </a:extLst>
          </p:cNvPr>
          <p:cNvSpPr txBox="1"/>
          <p:nvPr/>
        </p:nvSpPr>
        <p:spPr>
          <a:xfrm>
            <a:off x="1151739" y="2975045"/>
            <a:ext cx="1833295" cy="338554"/>
          </a:xfrm>
          <a:prstGeom prst="rect">
            <a:avLst/>
          </a:prstGeom>
          <a:noFill/>
        </p:spPr>
        <p:txBody>
          <a:bodyPr wrap="square" rtlCol="0">
            <a:spAutoFit/>
          </a:bodyPr>
          <a:lstStyle/>
          <a:p>
            <a:r>
              <a:rPr lang="en-US" sz="1600" dirty="0">
                <a:solidFill>
                  <a:schemeClr val="bg1"/>
                </a:solidFill>
              </a:rPr>
              <a:t>Julia Woodward</a:t>
            </a:r>
          </a:p>
        </p:txBody>
      </p:sp>
      <p:sp>
        <p:nvSpPr>
          <p:cNvPr id="28" name="TextBox 27">
            <a:extLst>
              <a:ext uri="{FF2B5EF4-FFF2-40B4-BE49-F238E27FC236}">
                <a16:creationId xmlns:a16="http://schemas.microsoft.com/office/drawing/2014/main" id="{0223C28F-1333-4291-8ACA-8352690FE622}"/>
              </a:ext>
            </a:extLst>
          </p:cNvPr>
          <p:cNvSpPr txBox="1"/>
          <p:nvPr/>
        </p:nvSpPr>
        <p:spPr>
          <a:xfrm>
            <a:off x="9535588" y="2975045"/>
            <a:ext cx="1833295" cy="338554"/>
          </a:xfrm>
          <a:prstGeom prst="rect">
            <a:avLst/>
          </a:prstGeom>
          <a:noFill/>
        </p:spPr>
        <p:txBody>
          <a:bodyPr wrap="square" rtlCol="0">
            <a:spAutoFit/>
          </a:bodyPr>
          <a:lstStyle/>
          <a:p>
            <a:r>
              <a:rPr lang="en-US" sz="1600" dirty="0">
                <a:solidFill>
                  <a:schemeClr val="bg1"/>
                </a:solidFill>
              </a:rPr>
              <a:t>Jaime Ruiz</a:t>
            </a:r>
          </a:p>
        </p:txBody>
      </p:sp>
      <p:pic>
        <p:nvPicPr>
          <p:cNvPr id="3074" name="Picture 2" descr="https://www.ruizlab.org/application/files/thumbnails/person_headshot/2415/1006/9519/jaime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7717" y="712027"/>
            <a:ext cx="1698602" cy="21232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9226" t="27739" r="13451" b="13876"/>
          <a:stretch/>
        </p:blipFill>
        <p:spPr>
          <a:xfrm>
            <a:off x="1178107" y="712028"/>
            <a:ext cx="1688567" cy="2123251"/>
          </a:xfrm>
          <a:prstGeom prst="rect">
            <a:avLst/>
          </a:prstGeom>
          <a:ln w="57150">
            <a:solidFill>
              <a:srgbClr val="DD661E"/>
            </a:solidFill>
          </a:ln>
        </p:spPr>
      </p:pic>
      <p:pic>
        <p:nvPicPr>
          <p:cNvPr id="17" name="Picture 16">
            <a:extLst>
              <a:ext uri="{FF2B5EF4-FFF2-40B4-BE49-F238E27FC236}">
                <a16:creationId xmlns:a16="http://schemas.microsoft.com/office/drawing/2014/main" id="{C93E3297-C2F2-4E32-B5B0-831D79B87D01}"/>
              </a:ext>
            </a:extLst>
          </p:cNvPr>
          <p:cNvPicPr>
            <a:picLocks noChangeAspect="1"/>
          </p:cNvPicPr>
          <p:nvPr/>
        </p:nvPicPr>
        <p:blipFill rotWithShape="1">
          <a:blip r:embed="rId7"/>
          <a:srcRect l="6567" r="5446"/>
          <a:stretch/>
        </p:blipFill>
        <p:spPr>
          <a:xfrm>
            <a:off x="3976409" y="4022719"/>
            <a:ext cx="1705956" cy="2123251"/>
          </a:xfrm>
          <a:prstGeom prst="rect">
            <a:avLst/>
          </a:prstGeom>
        </p:spPr>
      </p:pic>
      <p:pic>
        <p:nvPicPr>
          <p:cNvPr id="20" name="Picture 19">
            <a:extLst>
              <a:ext uri="{FF2B5EF4-FFF2-40B4-BE49-F238E27FC236}">
                <a16:creationId xmlns:a16="http://schemas.microsoft.com/office/drawing/2014/main" id="{4D805D57-96FB-4795-AC5A-AB24798D3DD8}"/>
              </a:ext>
            </a:extLst>
          </p:cNvPr>
          <p:cNvPicPr>
            <a:picLocks noChangeAspect="1"/>
          </p:cNvPicPr>
          <p:nvPr/>
        </p:nvPicPr>
        <p:blipFill rotWithShape="1">
          <a:blip r:embed="rId8"/>
          <a:srcRect l="4124" r="1618"/>
          <a:stretch/>
        </p:blipFill>
        <p:spPr>
          <a:xfrm>
            <a:off x="1195681" y="4022721"/>
            <a:ext cx="1698602" cy="2123251"/>
          </a:xfrm>
          <a:prstGeom prst="rect">
            <a:avLst/>
          </a:prstGeom>
        </p:spPr>
      </p:pic>
      <p:pic>
        <p:nvPicPr>
          <p:cNvPr id="22" name="Picture 21">
            <a:extLst>
              <a:ext uri="{FF2B5EF4-FFF2-40B4-BE49-F238E27FC236}">
                <a16:creationId xmlns:a16="http://schemas.microsoft.com/office/drawing/2014/main" id="{CCA4223E-4F60-4CED-A1CB-1B4C0E45E58F}"/>
              </a:ext>
            </a:extLst>
          </p:cNvPr>
          <p:cNvPicPr>
            <a:picLocks noChangeAspect="1"/>
          </p:cNvPicPr>
          <p:nvPr/>
        </p:nvPicPr>
        <p:blipFill rotWithShape="1">
          <a:blip r:embed="rId9"/>
          <a:srcRect l="5925" r="5925" b="2093"/>
          <a:stretch/>
        </p:blipFill>
        <p:spPr>
          <a:xfrm>
            <a:off x="9297717" y="4022719"/>
            <a:ext cx="1698602" cy="2123251"/>
          </a:xfrm>
          <a:prstGeom prst="rect">
            <a:avLst/>
          </a:prstGeom>
        </p:spPr>
      </p:pic>
      <p:pic>
        <p:nvPicPr>
          <p:cNvPr id="24" name="Picture 23">
            <a:extLst>
              <a:ext uri="{FF2B5EF4-FFF2-40B4-BE49-F238E27FC236}">
                <a16:creationId xmlns:a16="http://schemas.microsoft.com/office/drawing/2014/main" id="{95A33316-905D-4EE4-9BFE-84737F847F39}"/>
              </a:ext>
            </a:extLst>
          </p:cNvPr>
          <p:cNvPicPr>
            <a:picLocks noChangeAspect="1"/>
          </p:cNvPicPr>
          <p:nvPr/>
        </p:nvPicPr>
        <p:blipFill>
          <a:blip r:embed="rId10"/>
          <a:stretch>
            <a:fillRect/>
          </a:stretch>
        </p:blipFill>
        <p:spPr>
          <a:xfrm>
            <a:off x="6749567" y="4015895"/>
            <a:ext cx="1519548" cy="2123251"/>
          </a:xfrm>
          <a:prstGeom prst="rect">
            <a:avLst/>
          </a:prstGeom>
        </p:spPr>
      </p:pic>
      <p:sp>
        <p:nvSpPr>
          <p:cNvPr id="27" name="TextBox 26">
            <a:extLst>
              <a:ext uri="{FF2B5EF4-FFF2-40B4-BE49-F238E27FC236}">
                <a16:creationId xmlns:a16="http://schemas.microsoft.com/office/drawing/2014/main" id="{845C8CCC-6449-4370-89F0-5F4FA04F9ACF}"/>
              </a:ext>
            </a:extLst>
          </p:cNvPr>
          <p:cNvSpPr txBox="1"/>
          <p:nvPr/>
        </p:nvSpPr>
        <p:spPr>
          <a:xfrm>
            <a:off x="1330190" y="6169758"/>
            <a:ext cx="1833295" cy="338554"/>
          </a:xfrm>
          <a:prstGeom prst="rect">
            <a:avLst/>
          </a:prstGeom>
          <a:noFill/>
        </p:spPr>
        <p:txBody>
          <a:bodyPr wrap="square" rtlCol="0">
            <a:spAutoFit/>
          </a:bodyPr>
          <a:lstStyle/>
          <a:p>
            <a:r>
              <a:rPr lang="en-US" sz="1600" dirty="0">
                <a:solidFill>
                  <a:schemeClr val="bg1"/>
                </a:solidFill>
              </a:rPr>
              <a:t>Yu-Peng Chen</a:t>
            </a:r>
          </a:p>
        </p:txBody>
      </p:sp>
      <p:sp>
        <p:nvSpPr>
          <p:cNvPr id="29" name="TextBox 28">
            <a:extLst>
              <a:ext uri="{FF2B5EF4-FFF2-40B4-BE49-F238E27FC236}">
                <a16:creationId xmlns:a16="http://schemas.microsoft.com/office/drawing/2014/main" id="{2E7277C3-A0C6-4E62-8E69-35DCF987ACF4}"/>
              </a:ext>
            </a:extLst>
          </p:cNvPr>
          <p:cNvSpPr txBox="1"/>
          <p:nvPr/>
        </p:nvSpPr>
        <p:spPr>
          <a:xfrm>
            <a:off x="3976409" y="6172103"/>
            <a:ext cx="1833295" cy="338554"/>
          </a:xfrm>
          <a:prstGeom prst="rect">
            <a:avLst/>
          </a:prstGeom>
          <a:noFill/>
        </p:spPr>
        <p:txBody>
          <a:bodyPr wrap="square" rtlCol="0">
            <a:spAutoFit/>
          </a:bodyPr>
          <a:lstStyle/>
          <a:p>
            <a:r>
              <a:rPr lang="en-US" sz="1600" dirty="0">
                <a:solidFill>
                  <a:schemeClr val="bg1"/>
                </a:solidFill>
              </a:rPr>
              <a:t>Katarina Jurczyk </a:t>
            </a:r>
          </a:p>
        </p:txBody>
      </p:sp>
      <p:sp>
        <p:nvSpPr>
          <p:cNvPr id="30" name="TextBox 29">
            <a:extLst>
              <a:ext uri="{FF2B5EF4-FFF2-40B4-BE49-F238E27FC236}">
                <a16:creationId xmlns:a16="http://schemas.microsoft.com/office/drawing/2014/main" id="{18BDC397-D8BE-44F9-84FB-B489DDDD940B}"/>
              </a:ext>
            </a:extLst>
          </p:cNvPr>
          <p:cNvSpPr txBox="1"/>
          <p:nvPr/>
        </p:nvSpPr>
        <p:spPr>
          <a:xfrm>
            <a:off x="6680691" y="6162934"/>
            <a:ext cx="1833295" cy="338554"/>
          </a:xfrm>
          <a:prstGeom prst="rect">
            <a:avLst/>
          </a:prstGeom>
          <a:noFill/>
        </p:spPr>
        <p:txBody>
          <a:bodyPr wrap="square" rtlCol="0">
            <a:spAutoFit/>
          </a:bodyPr>
          <a:lstStyle/>
          <a:p>
            <a:r>
              <a:rPr lang="en-US" sz="1600" dirty="0">
                <a:solidFill>
                  <a:schemeClr val="bg1"/>
                </a:solidFill>
              </a:rPr>
              <a:t>Kathryn M. Ross</a:t>
            </a:r>
          </a:p>
        </p:txBody>
      </p:sp>
      <p:sp>
        <p:nvSpPr>
          <p:cNvPr id="31" name="TextBox 30">
            <a:extLst>
              <a:ext uri="{FF2B5EF4-FFF2-40B4-BE49-F238E27FC236}">
                <a16:creationId xmlns:a16="http://schemas.microsoft.com/office/drawing/2014/main" id="{205BF972-0407-47B8-A36E-3E276AFF2117}"/>
              </a:ext>
            </a:extLst>
          </p:cNvPr>
          <p:cNvSpPr txBox="1"/>
          <p:nvPr/>
        </p:nvSpPr>
        <p:spPr>
          <a:xfrm>
            <a:off x="9507012" y="6169758"/>
            <a:ext cx="1833295" cy="338554"/>
          </a:xfrm>
          <a:prstGeom prst="rect">
            <a:avLst/>
          </a:prstGeom>
          <a:noFill/>
        </p:spPr>
        <p:txBody>
          <a:bodyPr wrap="square" rtlCol="0">
            <a:spAutoFit/>
          </a:bodyPr>
          <a:lstStyle/>
          <a:p>
            <a:r>
              <a:rPr lang="en-US" sz="1600" dirty="0">
                <a:solidFill>
                  <a:schemeClr val="bg1"/>
                </a:solidFill>
              </a:rPr>
              <a:t>Lisa Anthony</a:t>
            </a:r>
          </a:p>
        </p:txBody>
      </p:sp>
      <p:pic>
        <p:nvPicPr>
          <p:cNvPr id="25" name="Audio 24">
            <a:hlinkClick r:id="" action="ppaction://media"/>
            <a:extLst>
              <a:ext uri="{FF2B5EF4-FFF2-40B4-BE49-F238E27FC236}">
                <a16:creationId xmlns:a16="http://schemas.microsoft.com/office/drawing/2014/main" id="{A3C74F5A-B64C-4A42-AD5D-FBBDE7E1CAB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26981199"/>
      </p:ext>
    </p:extLst>
  </p:cSld>
  <p:clrMapOvr>
    <a:masterClrMapping/>
  </p:clrMapOvr>
  <mc:AlternateContent xmlns:mc="http://schemas.openxmlformats.org/markup-compatibility/2006">
    <mc:Choice xmlns:p14="http://schemas.microsoft.com/office/powerpoint/2010/main" Requires="p14">
      <p:transition spd="slow" p14:dur="2000" advTm="5549"/>
    </mc:Choice>
    <mc:Fallback>
      <p:transition spd="slow" advTm="5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9"/>
</p:tagLst>
</file>

<file path=ppt/tags/tag2.xml><?xml version="1.0" encoding="utf-8"?>
<p:tagLst xmlns:a="http://schemas.openxmlformats.org/drawingml/2006/main" xmlns:r="http://schemas.openxmlformats.org/officeDocument/2006/relationships" xmlns:p="http://schemas.openxmlformats.org/presentationml/2006/main">
  <p:tag name="TIMING" val="|5.8|8|8.2"/>
</p:tagLst>
</file>

<file path=ppt/theme/theme1.xml><?xml version="1.0" encoding="utf-8"?>
<a:theme xmlns:a="http://schemas.openxmlformats.org/drawingml/2006/main" name="University of Florida">
  <a:themeElements>
    <a:clrScheme name="University of Florida">
      <a:dk1>
        <a:sysClr val="windowText" lastClr="000000"/>
      </a:dk1>
      <a:lt1>
        <a:sysClr val="window" lastClr="FFFFFF"/>
      </a:lt1>
      <a:dk2>
        <a:srgbClr val="44546A"/>
      </a:dk2>
      <a:lt2>
        <a:srgbClr val="E7E6E6"/>
      </a:lt2>
      <a:accent1>
        <a:srgbClr val="014A83"/>
      </a:accent1>
      <a:accent2>
        <a:srgbClr val="DD661E"/>
      </a:accent2>
      <a:accent3>
        <a:srgbClr val="A5A5A5"/>
      </a:accent3>
      <a:accent4>
        <a:srgbClr val="E0E5CD"/>
      </a:accent4>
      <a:accent5>
        <a:srgbClr val="A8DCD9"/>
      </a:accent5>
      <a:accent6>
        <a:srgbClr val="80BE63"/>
      </a:accent6>
      <a:hlink>
        <a:srgbClr val="0563C1"/>
      </a:hlink>
      <a:folHlink>
        <a:srgbClr val="954F72"/>
      </a:folHlink>
    </a:clrScheme>
    <a:fontScheme name="Custom 1">
      <a:majorFont>
        <a:latin typeface="Century Gothic"/>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ity of Florida" id="{DFB089F4-7D0A-48F8-A6FE-D198A56A5CB3}" vid="{CB45AB76-444D-4AC3-893F-FE03FBF2F5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University of Florida</Template>
  <TotalTime>15245</TotalTime>
  <Words>1151</Words>
  <Application>Microsoft Office PowerPoint</Application>
  <PresentationFormat>Widescreen</PresentationFormat>
  <Paragraphs>158</Paragraphs>
  <Slides>15</Slides>
  <Notes>13</Notes>
  <HiddenSlides>0</HiddenSlides>
  <MMClips>15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Times New Roman</vt:lpstr>
      <vt:lpstr>Trebuchet MS</vt:lpstr>
      <vt:lpstr>University of Florida</vt:lpstr>
      <vt:lpstr>A Survey of Notification Designs in Commercial mHealth Apps</vt:lpstr>
      <vt:lpstr>PowerPoint Presentation</vt:lpstr>
      <vt:lpstr>Motivation</vt:lpstr>
      <vt:lpstr>Sample of mHealth Apps</vt:lpstr>
      <vt:lpstr>Analysis</vt:lpstr>
      <vt:lpstr>Dimensions </vt:lpstr>
      <vt:lpstr>Dimensions </vt:lpstr>
      <vt:lpstr>Dimensions </vt:lpstr>
      <vt:lpstr>Dimensions </vt:lpstr>
      <vt:lpstr>Results: Align</vt:lpstr>
      <vt:lpstr>Results: Disconnect</vt:lpstr>
      <vt:lpstr>Results: Disconnect</vt:lpstr>
      <vt:lpstr>Open Research Questions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Co-Design to Examine How Children Conceptualize Intelligent Interfaces</dc:title>
  <dc:creator>Julia Woodward</dc:creator>
  <cp:lastModifiedBy>Julia Woodward</cp:lastModifiedBy>
  <cp:revision>554</cp:revision>
  <dcterms:created xsi:type="dcterms:W3CDTF">2018-03-23T00:33:43Z</dcterms:created>
  <dcterms:modified xsi:type="dcterms:W3CDTF">2021-04-05T18:58:17Z</dcterms:modified>
</cp:coreProperties>
</file>