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62" r:id="rId2"/>
    <p:sldId id="292" r:id="rId3"/>
    <p:sldId id="293" r:id="rId4"/>
    <p:sldId id="296" r:id="rId5"/>
    <p:sldId id="324" r:id="rId6"/>
    <p:sldId id="301" r:id="rId7"/>
    <p:sldId id="334" r:id="rId8"/>
    <p:sldId id="335" r:id="rId9"/>
    <p:sldId id="336" r:id="rId10"/>
    <p:sldId id="309" r:id="rId11"/>
    <p:sldId id="299" r:id="rId12"/>
    <p:sldId id="337" r:id="rId13"/>
    <p:sldId id="350" r:id="rId14"/>
    <p:sldId id="312" r:id="rId15"/>
    <p:sldId id="338" r:id="rId16"/>
    <p:sldId id="326" r:id="rId17"/>
    <p:sldId id="327" r:id="rId18"/>
    <p:sldId id="325" r:id="rId19"/>
    <p:sldId id="332" r:id="rId20"/>
    <p:sldId id="333" r:id="rId21"/>
    <p:sldId id="339" r:id="rId22"/>
    <p:sldId id="340" r:id="rId23"/>
    <p:sldId id="341" r:id="rId24"/>
    <p:sldId id="329" r:id="rId25"/>
    <p:sldId id="343" r:id="rId26"/>
    <p:sldId id="344" r:id="rId27"/>
    <p:sldId id="347" r:id="rId28"/>
    <p:sldId id="345" r:id="rId29"/>
    <p:sldId id="346" r:id="rId30"/>
    <p:sldId id="330" r:id="rId31"/>
    <p:sldId id="342" r:id="rId32"/>
    <p:sldId id="305" r:id="rId33"/>
    <p:sldId id="348" r:id="rId34"/>
    <p:sldId id="349" r:id="rId35"/>
    <p:sldId id="331" r:id="rId36"/>
    <p:sldId id="30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haw" initials="a" lastIdx="1" clrIdx="0">
    <p:extLst>
      <p:ext uri="{19B8F6BF-5375-455C-9EA6-DF929625EA0E}">
        <p15:presenceInfo xmlns:p15="http://schemas.microsoft.com/office/powerpoint/2012/main" userId="ashaw"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B"/>
    <a:srgbClr val="00529B"/>
    <a:srgbClr val="FD5F00"/>
    <a:srgbClr val="EDF5F0"/>
    <a:srgbClr val="725B57"/>
    <a:srgbClr val="DEDDD4"/>
    <a:srgbClr val="AFA39B"/>
    <a:srgbClr val="6E554B"/>
    <a:srgbClr val="EAEEE7"/>
    <a:srgbClr val="8067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0" autoAdjust="0"/>
    <p:restoredTop sz="77603" autoAdjust="0"/>
  </p:normalViewPr>
  <p:slideViewPr>
    <p:cSldViewPr snapToGrid="0">
      <p:cViewPr>
        <p:scale>
          <a:sx n="100" d="100"/>
          <a:sy n="100" d="100"/>
        </p:scale>
        <p:origin x="872" y="-35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78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2572F7-E3D2-3C47-A9A4-01A2398C62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F6A91DC-CF44-6F41-B192-33EF5E04AF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3D1E27-930F-FA46-BD53-27FE01437DAD}" type="datetimeFigureOut">
              <a:rPr lang="en-US" smtClean="0"/>
              <a:t>9/24/21</a:t>
            </a:fld>
            <a:endParaRPr lang="en-US"/>
          </a:p>
        </p:txBody>
      </p:sp>
      <p:sp>
        <p:nvSpPr>
          <p:cNvPr id="4" name="Footer Placeholder 3">
            <a:extLst>
              <a:ext uri="{FF2B5EF4-FFF2-40B4-BE49-F238E27FC236}">
                <a16:creationId xmlns:a16="http://schemas.microsoft.com/office/drawing/2014/main" id="{994BEAC5-F855-A048-8F8E-F033EE3F61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3B233F9-8759-A44F-B625-32B1829BB7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387C06-F30A-E94D-B2FD-452125A8B825}" type="slidenum">
              <a:rPr lang="en-US" smtClean="0"/>
              <a:t>‹#›</a:t>
            </a:fld>
            <a:endParaRPr lang="en-US"/>
          </a:p>
        </p:txBody>
      </p:sp>
    </p:spTree>
    <p:extLst>
      <p:ext uri="{BB962C8B-B14F-4D97-AF65-F5344CB8AC3E}">
        <p14:creationId xmlns:p14="http://schemas.microsoft.com/office/powerpoint/2010/main" val="3357179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F9FE7-E192-4347-A6E3-FCC9C28C9B5C}" type="datetimeFigureOut">
              <a:rPr lang="en-US" smtClean="0"/>
              <a:t>9/19/21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908BB8-1AFA-4506-ACC6-6D99ED8C158B}" type="slidenum">
              <a:rPr lang="en-US" smtClean="0"/>
              <a:t>‹#›</a:t>
            </a:fld>
            <a:endParaRPr lang="en-US"/>
          </a:p>
        </p:txBody>
      </p:sp>
    </p:spTree>
    <p:extLst>
      <p:ext uri="{BB962C8B-B14F-4D97-AF65-F5344CB8AC3E}">
        <p14:creationId xmlns:p14="http://schemas.microsoft.com/office/powerpoint/2010/main" val="48759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Yu-Peng Chen, a third-year PhD student at</a:t>
            </a:r>
            <a:r>
              <a:rPr lang="zh-TW" altLang="en-US" dirty="0"/>
              <a:t> </a:t>
            </a:r>
            <a:r>
              <a:rPr lang="en-US" altLang="zh-TW" dirty="0"/>
              <a:t>UF</a:t>
            </a:r>
            <a:br>
              <a:rPr lang="en-US" altLang="zh-TW" dirty="0"/>
            </a:br>
            <a:r>
              <a:rPr lang="en-US" dirty="0"/>
              <a:t>Today I will be talking about TITLE</a:t>
            </a:r>
          </a:p>
        </p:txBody>
      </p:sp>
      <p:sp>
        <p:nvSpPr>
          <p:cNvPr id="4" name="Slide Number Placeholder 3"/>
          <p:cNvSpPr>
            <a:spLocks noGrp="1"/>
          </p:cNvSpPr>
          <p:nvPr>
            <p:ph type="sldNum" sz="quarter" idx="10"/>
          </p:nvPr>
        </p:nvSpPr>
        <p:spPr/>
        <p:txBody>
          <a:bodyPr/>
          <a:lstStyle/>
          <a:p>
            <a:fld id="{58908BB8-1AFA-4506-ACC6-6D99ED8C158B}" type="slidenum">
              <a:rPr lang="en-US" smtClean="0"/>
              <a:t>1</a:t>
            </a:fld>
            <a:endParaRPr lang="en-US"/>
          </a:p>
        </p:txBody>
      </p:sp>
    </p:spTree>
    <p:extLst>
      <p:ext uri="{BB962C8B-B14F-4D97-AF65-F5344CB8AC3E}">
        <p14:creationId xmlns:p14="http://schemas.microsoft.com/office/powerpoint/2010/main" val="1386424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COVID-19 has been a global challenge in many ways. Therefore, it is essential to find solutions to slow the spread of this virus</a:t>
            </a:r>
            <a:endParaRPr lang="en-US" strike="sngStrike" dirty="0">
              <a:effectLst/>
            </a:endParaRPr>
          </a:p>
          <a:p>
            <a:endParaRPr lang="en-US" dirty="0">
              <a:effectLst/>
            </a:endParaRPr>
          </a:p>
          <a:p>
            <a:r>
              <a:rPr lang="en-US" sz="1200" kern="1200" dirty="0">
                <a:solidFill>
                  <a:schemeClr val="tx1"/>
                </a:solidFill>
                <a:effectLst/>
                <a:latin typeface="+mn-lt"/>
                <a:ea typeface="+mn-ea"/>
                <a:cs typeface="+mn-cs"/>
              </a:rPr>
              <a:t>CDC recommended that we avoid touching our face with unwashed hands</a:t>
            </a:r>
            <a:r>
              <a:rPr lang="en-US" dirty="0">
                <a:effectLst/>
              </a:rPr>
              <a:t> </a:t>
            </a:r>
            <a:r>
              <a:rPr lang="en-US" sz="1200" kern="1200" dirty="0">
                <a:solidFill>
                  <a:schemeClr val="tx1"/>
                </a:solidFill>
                <a:effectLst/>
                <a:latin typeface="+mn-lt"/>
                <a:ea typeface="+mn-ea"/>
                <a:cs typeface="+mn-cs"/>
              </a:rPr>
              <a:t>to protect ourselves from the virus</a:t>
            </a:r>
            <a:endParaRPr lang="en-US" dirty="0">
              <a:effectLst/>
            </a:endParaRPr>
          </a:p>
          <a:p>
            <a:endParaRPr lang="en-US" dirty="0">
              <a:effectLst/>
            </a:endParaRPr>
          </a:p>
          <a:p>
            <a:r>
              <a:rPr lang="en-US" dirty="0">
                <a:effectLst/>
              </a:rPr>
              <a:t>However, previous work showed that </a:t>
            </a:r>
            <a:r>
              <a:rPr lang="en-US" sz="1200" kern="1200" dirty="0">
                <a:solidFill>
                  <a:schemeClr val="tx1"/>
                </a:solidFill>
                <a:effectLst/>
                <a:latin typeface="+mn-lt"/>
                <a:ea typeface="+mn-ea"/>
                <a:cs typeface="+mn-cs"/>
              </a:rPr>
              <a:t>people touch their face 23 times per hour on average without realizing it.</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2</a:t>
            </a:fld>
            <a:endParaRPr lang="en-US"/>
          </a:p>
        </p:txBody>
      </p:sp>
    </p:spTree>
    <p:extLst>
      <p:ext uri="{BB962C8B-B14F-4D97-AF65-F5344CB8AC3E}">
        <p14:creationId xmlns:p14="http://schemas.microsoft.com/office/powerpoint/2010/main" val="336502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our goal is to help users avoid touching their face by detecting their face-touching behaviors and alert them of such behaviors via smartwatches</a:t>
            </a:r>
          </a:p>
        </p:txBody>
      </p:sp>
      <p:sp>
        <p:nvSpPr>
          <p:cNvPr id="4" name="Slide Number Placeholder 3"/>
          <p:cNvSpPr>
            <a:spLocks noGrp="1"/>
          </p:cNvSpPr>
          <p:nvPr>
            <p:ph type="sldNum" sz="quarter" idx="5"/>
          </p:nvPr>
        </p:nvSpPr>
        <p:spPr/>
        <p:txBody>
          <a:bodyPr/>
          <a:lstStyle/>
          <a:p>
            <a:fld id="{58908BB8-1AFA-4506-ACC6-6D99ED8C158B}" type="slidenum">
              <a:rPr lang="en-US" smtClean="0"/>
              <a:t>3</a:t>
            </a:fld>
            <a:endParaRPr lang="en-US"/>
          </a:p>
        </p:txBody>
      </p:sp>
    </p:spTree>
    <p:extLst>
      <p:ext uri="{BB962C8B-B14F-4D97-AF65-F5344CB8AC3E}">
        <p14:creationId xmlns:p14="http://schemas.microsoft.com/office/powerpoint/2010/main" val="2146639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reasons for using a smartwatch is its popularity, which provides a scalable platform that can be used by a large share of the population</a:t>
            </a:r>
            <a:endParaRPr lang="en-US" strike="sngStrike" dirty="0">
              <a:effectLst/>
            </a:endParaRPr>
          </a:p>
          <a:p>
            <a:endParaRPr lang="en-US" dirty="0">
              <a:effectLst/>
            </a:endParaRPr>
          </a:p>
          <a:p>
            <a:r>
              <a:rPr lang="en-US" dirty="0"/>
              <a:t>The other reason is that a smartwatch also has </a:t>
            </a:r>
            <a:r>
              <a:rPr lang="en-US" sz="1200" kern="1200" dirty="0">
                <a:solidFill>
                  <a:schemeClr val="tx1"/>
                </a:solidFill>
                <a:effectLst/>
                <a:latin typeface="+mn-lt"/>
                <a:ea typeface="+mn-ea"/>
                <a:cs typeface="+mn-cs"/>
              </a:rPr>
              <a:t>computational and sensory capabilities that are sufficient for achieving our goal</a:t>
            </a:r>
          </a:p>
          <a:p>
            <a:r>
              <a:rPr lang="en-US" sz="1200" kern="1200" dirty="0">
                <a:solidFill>
                  <a:schemeClr val="tx1"/>
                </a:solidFill>
                <a:effectLst/>
                <a:latin typeface="+mn-lt"/>
                <a:ea typeface="+mn-ea"/>
                <a:cs typeface="+mn-cs"/>
              </a:rPr>
              <a:t>Prior work showed that a smartwatch can be used as an alternative to a research-grade activity monitor for accelerometer-based human activity recognition</a:t>
            </a:r>
            <a:r>
              <a:rPr lang="en-US" dirty="0">
                <a:effectLst/>
              </a:rPr>
              <a:t> </a:t>
            </a:r>
          </a:p>
        </p:txBody>
      </p:sp>
      <p:sp>
        <p:nvSpPr>
          <p:cNvPr id="4" name="Slide Number Placeholder 3"/>
          <p:cNvSpPr>
            <a:spLocks noGrp="1"/>
          </p:cNvSpPr>
          <p:nvPr>
            <p:ph type="sldNum" sz="quarter" idx="5"/>
          </p:nvPr>
        </p:nvSpPr>
        <p:spPr/>
        <p:txBody>
          <a:bodyPr/>
          <a:lstStyle/>
          <a:p>
            <a:fld id="{58908BB8-1AFA-4506-ACC6-6D99ED8C158B}" type="slidenum">
              <a:rPr lang="en-US" smtClean="0"/>
              <a:t>4</a:t>
            </a:fld>
            <a:endParaRPr lang="en-US"/>
          </a:p>
        </p:txBody>
      </p:sp>
    </p:spTree>
    <p:extLst>
      <p:ext uri="{BB962C8B-B14F-4D97-AF65-F5344CB8AC3E}">
        <p14:creationId xmlns:p14="http://schemas.microsoft.com/office/powerpoint/2010/main" val="133127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collect data for evaluating our method,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first selected 10 everyday activities, including 6 non-face-touching activities and 4 face-touching activities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we asked 10 participants, age from 20 to 83, to perform each activity repeatedly for 3 minutes while wearing the smartwatch on their dominant wrist.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developed a monitoring smartwatch app to collect accelerometer data with 30 Hz sampling frequency</a:t>
            </a:r>
          </a:p>
        </p:txBody>
      </p:sp>
      <p:sp>
        <p:nvSpPr>
          <p:cNvPr id="4" name="Slide Number Placeholder 3"/>
          <p:cNvSpPr>
            <a:spLocks noGrp="1"/>
          </p:cNvSpPr>
          <p:nvPr>
            <p:ph type="sldNum" sz="quarter" idx="5"/>
          </p:nvPr>
        </p:nvSpPr>
        <p:spPr/>
        <p:txBody>
          <a:bodyPr/>
          <a:lstStyle/>
          <a:p>
            <a:fld id="{58908BB8-1AFA-4506-ACC6-6D99ED8C158B}" type="slidenum">
              <a:rPr lang="en-US" smtClean="0"/>
              <a:t>5</a:t>
            </a:fld>
            <a:endParaRPr lang="en-US"/>
          </a:p>
        </p:txBody>
      </p:sp>
    </p:spTree>
    <p:extLst>
      <p:ext uri="{BB962C8B-B14F-4D97-AF65-F5344CB8AC3E}">
        <p14:creationId xmlns:p14="http://schemas.microsoft.com/office/powerpoint/2010/main" val="279491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visualization of some sample data streams for each activity [NEXT]</a:t>
            </a:r>
          </a:p>
        </p:txBody>
      </p:sp>
      <p:sp>
        <p:nvSpPr>
          <p:cNvPr id="4" name="Slide Number Placeholder 3"/>
          <p:cNvSpPr>
            <a:spLocks noGrp="1"/>
          </p:cNvSpPr>
          <p:nvPr>
            <p:ph type="sldNum" sz="quarter" idx="5"/>
          </p:nvPr>
        </p:nvSpPr>
        <p:spPr/>
        <p:txBody>
          <a:bodyPr/>
          <a:lstStyle/>
          <a:p>
            <a:fld id="{58908BB8-1AFA-4506-ACC6-6D99ED8C158B}" type="slidenum">
              <a:rPr lang="en-US" smtClean="0"/>
              <a:t>6</a:t>
            </a:fld>
            <a:endParaRPr lang="en-US"/>
          </a:p>
        </p:txBody>
      </p:sp>
    </p:spTree>
    <p:extLst>
      <p:ext uri="{BB962C8B-B14F-4D97-AF65-F5344CB8AC3E}">
        <p14:creationId xmlns:p14="http://schemas.microsoft.com/office/powerpoint/2010/main" val="372252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the horizontal-axis is the number of data points [NEXT]</a:t>
            </a:r>
          </a:p>
        </p:txBody>
      </p:sp>
      <p:sp>
        <p:nvSpPr>
          <p:cNvPr id="4" name="Slide Number Placeholder 3"/>
          <p:cNvSpPr>
            <a:spLocks noGrp="1"/>
          </p:cNvSpPr>
          <p:nvPr>
            <p:ph type="sldNum" sz="quarter" idx="5"/>
          </p:nvPr>
        </p:nvSpPr>
        <p:spPr/>
        <p:txBody>
          <a:bodyPr/>
          <a:lstStyle/>
          <a:p>
            <a:fld id="{58908BB8-1AFA-4506-ACC6-6D99ED8C158B}" type="slidenum">
              <a:rPr lang="en-US" smtClean="0"/>
              <a:t>7</a:t>
            </a:fld>
            <a:endParaRPr lang="en-US"/>
          </a:p>
        </p:txBody>
      </p:sp>
    </p:spTree>
    <p:extLst>
      <p:ext uri="{BB962C8B-B14F-4D97-AF65-F5344CB8AC3E}">
        <p14:creationId xmlns:p14="http://schemas.microsoft.com/office/powerpoint/2010/main" val="4038832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We collected the accelerometer data in the x, y, z directions</a:t>
            </a:r>
          </a:p>
          <a:p>
            <a:r>
              <a:rPr lang="en-US" sz="1200" b="0" kern="1200" dirty="0">
                <a:solidFill>
                  <a:schemeClr val="tx1"/>
                </a:solidFill>
                <a:effectLst/>
                <a:latin typeface="+mn-lt"/>
                <a:ea typeface="+mn-ea"/>
                <a:cs typeface="+mn-cs"/>
              </a:rPr>
              <a:t>So, the vertical-axis is the value of the acceleration along the x, y ,z directions</a:t>
            </a:r>
          </a:p>
        </p:txBody>
      </p:sp>
      <p:sp>
        <p:nvSpPr>
          <p:cNvPr id="4" name="Slide Number Placeholder 3"/>
          <p:cNvSpPr>
            <a:spLocks noGrp="1"/>
          </p:cNvSpPr>
          <p:nvPr>
            <p:ph type="sldNum" sz="quarter" idx="5"/>
          </p:nvPr>
        </p:nvSpPr>
        <p:spPr/>
        <p:txBody>
          <a:bodyPr/>
          <a:lstStyle/>
          <a:p>
            <a:fld id="{58908BB8-1AFA-4506-ACC6-6D99ED8C158B}" type="slidenum">
              <a:rPr lang="en-US" smtClean="0"/>
              <a:t>8</a:t>
            </a:fld>
            <a:endParaRPr lang="en-US"/>
          </a:p>
        </p:txBody>
      </p:sp>
    </p:spTree>
    <p:extLst>
      <p:ext uri="{BB962C8B-B14F-4D97-AF65-F5344CB8AC3E}">
        <p14:creationId xmlns:p14="http://schemas.microsoft.com/office/powerpoint/2010/main" val="3037953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Red lines are the data in the x direction, blue lines are the data in the y direction, and green lines are the data in the z direction</a:t>
            </a:r>
          </a:p>
          <a:p>
            <a:endParaRPr lang="en-US" sz="1200" b="0" kern="1200" dirty="0">
              <a:solidFill>
                <a:schemeClr val="tx1"/>
              </a:solidFill>
              <a:effectLst/>
              <a:latin typeface="+mn-lt"/>
              <a:ea typeface="+mn-ea"/>
              <a:cs typeface="+mn-cs"/>
            </a:endParaRPr>
          </a:p>
          <a:p>
            <a:r>
              <a:rPr lang="en-US" dirty="0"/>
              <a:t>These are the non-face-touching activities. We can see that there is less oscillation compared to the ones we’ll see in the next slide</a:t>
            </a:r>
          </a:p>
        </p:txBody>
      </p:sp>
      <p:sp>
        <p:nvSpPr>
          <p:cNvPr id="4" name="Slide Number Placeholder 3"/>
          <p:cNvSpPr>
            <a:spLocks noGrp="1"/>
          </p:cNvSpPr>
          <p:nvPr>
            <p:ph type="sldNum" sz="quarter" idx="5"/>
          </p:nvPr>
        </p:nvSpPr>
        <p:spPr/>
        <p:txBody>
          <a:bodyPr/>
          <a:lstStyle/>
          <a:p>
            <a:fld id="{58908BB8-1AFA-4506-ACC6-6D99ED8C158B}" type="slidenum">
              <a:rPr lang="en-US" smtClean="0"/>
              <a:t>9</a:t>
            </a:fld>
            <a:endParaRPr lang="en-US"/>
          </a:p>
        </p:txBody>
      </p:sp>
    </p:spTree>
    <p:extLst>
      <p:ext uri="{BB962C8B-B14F-4D97-AF65-F5344CB8AC3E}">
        <p14:creationId xmlns:p14="http://schemas.microsoft.com/office/powerpoint/2010/main" val="773669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visualizations of face touching activities. As we can see, there are similar patterns within the two groups of activities</a:t>
            </a:r>
          </a:p>
        </p:txBody>
      </p:sp>
      <p:sp>
        <p:nvSpPr>
          <p:cNvPr id="4" name="Slide Number Placeholder 3"/>
          <p:cNvSpPr>
            <a:spLocks noGrp="1"/>
          </p:cNvSpPr>
          <p:nvPr>
            <p:ph type="sldNum" sz="quarter" idx="5"/>
          </p:nvPr>
        </p:nvSpPr>
        <p:spPr/>
        <p:txBody>
          <a:bodyPr/>
          <a:lstStyle/>
          <a:p>
            <a:fld id="{58908BB8-1AFA-4506-ACC6-6D99ED8C158B}" type="slidenum">
              <a:rPr lang="en-US" smtClean="0"/>
              <a:t>10</a:t>
            </a:fld>
            <a:endParaRPr lang="en-US"/>
          </a:p>
        </p:txBody>
      </p:sp>
    </p:spTree>
    <p:extLst>
      <p:ext uri="{BB962C8B-B14F-4D97-AF65-F5344CB8AC3E}">
        <p14:creationId xmlns:p14="http://schemas.microsoft.com/office/powerpoint/2010/main" val="3137847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detect users’ face-touching behaviors, we proposed to use the DTW algorithm, which measures the similarity between two time series that may vary in length.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two reasons for using DTW instead of Machine learning-based methods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reason is that DTW is more suitable for rapid prototyping because it doesn’t require feature extraction and can function on less data. This will help test recognition in applications like ours on new platforms with minimal development effort</a:t>
            </a:r>
            <a:r>
              <a:rPr lang="en-US" dirty="0">
                <a:effectLst/>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DTW also has been shown to achieve comparable performance in recognizing hand gestures with significantly fewer training samples compared with ML-based methods</a:t>
            </a:r>
          </a:p>
          <a:p>
            <a:r>
              <a:rPr lang="en-US" sz="1200" kern="1200" dirty="0">
                <a:solidFill>
                  <a:schemeClr val="tx1"/>
                </a:solidFill>
                <a:effectLst/>
                <a:latin typeface="+mn-lt"/>
                <a:ea typeface="+mn-ea"/>
                <a:cs typeface="+mn-cs"/>
              </a:rPr>
              <a:t>This makes DTW potentially more suitable for mobile devices that have limited memory space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8908BB8-1AFA-4506-ACC6-6D99ED8C158B}" type="slidenum">
              <a:rPr lang="en-US" smtClean="0"/>
              <a:t>11</a:t>
            </a:fld>
            <a:endParaRPr lang="en-US"/>
          </a:p>
        </p:txBody>
      </p:sp>
    </p:spTree>
    <p:extLst>
      <p:ext uri="{BB962C8B-B14F-4D97-AF65-F5344CB8AC3E}">
        <p14:creationId xmlns:p14="http://schemas.microsoft.com/office/powerpoint/2010/main" val="2172389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trained and tested our classifier on trial-axial accelerometer data based on this equation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equation, we calculate an overall DTW distance between two samples A and B based on their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components.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 classify a testing sample, we assigned to the testing sample the label of the training template that resulted in the minimum DTW distance</a:t>
            </a:r>
            <a:r>
              <a:rPr lang="en-US" dirty="0">
                <a:effectLst/>
              </a:rPr>
              <a: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12</a:t>
            </a:fld>
            <a:endParaRPr lang="en-US"/>
          </a:p>
        </p:txBody>
      </p:sp>
    </p:spTree>
    <p:extLst>
      <p:ext uri="{BB962C8B-B14F-4D97-AF65-F5344CB8AC3E}">
        <p14:creationId xmlns:p14="http://schemas.microsoft.com/office/powerpoint/2010/main" val="3196970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overall goal was to classify the data samples into one of the two groups, which are face-touching and non-face-touching.</a:t>
            </a:r>
          </a:p>
        </p:txBody>
      </p:sp>
      <p:sp>
        <p:nvSpPr>
          <p:cNvPr id="4" name="Slide Number Placeholder 3"/>
          <p:cNvSpPr>
            <a:spLocks noGrp="1"/>
          </p:cNvSpPr>
          <p:nvPr>
            <p:ph type="sldNum" sz="quarter" idx="5"/>
          </p:nvPr>
        </p:nvSpPr>
        <p:spPr/>
        <p:txBody>
          <a:bodyPr/>
          <a:lstStyle/>
          <a:p>
            <a:fld id="{58908BB8-1AFA-4506-ACC6-6D99ED8C158B}" type="slidenum">
              <a:rPr lang="en-US" smtClean="0"/>
              <a:t>13</a:t>
            </a:fld>
            <a:endParaRPr lang="en-US"/>
          </a:p>
        </p:txBody>
      </p:sp>
    </p:spTree>
    <p:extLst>
      <p:ext uri="{BB962C8B-B14F-4D97-AF65-F5344CB8AC3E}">
        <p14:creationId xmlns:p14="http://schemas.microsoft.com/office/powerpoint/2010/main" val="3505610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also wanted to explore how well DTW could distinguish between each individual activity.</a:t>
            </a:r>
          </a:p>
          <a:p>
            <a:r>
              <a:rPr lang="en-US" sz="1200" kern="1200" dirty="0">
                <a:solidFill>
                  <a:schemeClr val="tx1"/>
                </a:solidFill>
                <a:effectLst/>
                <a:latin typeface="+mn-lt"/>
                <a:ea typeface="+mn-ea"/>
                <a:cs typeface="+mn-cs"/>
              </a:rPr>
              <a:t>Therefore, we formulated the problem in two ways, which are </a:t>
            </a:r>
            <a:r>
              <a:rPr lang="en-US" sz="1200" b="1" kern="1200" dirty="0">
                <a:solidFill>
                  <a:schemeClr val="tx1"/>
                </a:solidFill>
                <a:effectLst/>
                <a:latin typeface="+mn-lt"/>
                <a:ea typeface="+mn-ea"/>
                <a:cs typeface="+mn-cs"/>
              </a:rPr>
              <a:t>binary classification</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multiclass classification</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14</a:t>
            </a:fld>
            <a:endParaRPr lang="en-US"/>
          </a:p>
        </p:txBody>
      </p:sp>
    </p:spTree>
    <p:extLst>
      <p:ext uri="{BB962C8B-B14F-4D97-AF65-F5344CB8AC3E}">
        <p14:creationId xmlns:p14="http://schemas.microsoft.com/office/powerpoint/2010/main" val="535074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applied data preprocessing techniques to each 3-minute time series, we’ll use the figure on the right as an example</a:t>
            </a:r>
          </a:p>
        </p:txBody>
      </p:sp>
      <p:sp>
        <p:nvSpPr>
          <p:cNvPr id="4" name="Slide Number Placeholder 3"/>
          <p:cNvSpPr>
            <a:spLocks noGrp="1"/>
          </p:cNvSpPr>
          <p:nvPr>
            <p:ph type="sldNum" sz="quarter" idx="5"/>
          </p:nvPr>
        </p:nvSpPr>
        <p:spPr/>
        <p:txBody>
          <a:bodyPr/>
          <a:lstStyle/>
          <a:p>
            <a:fld id="{58908BB8-1AFA-4506-ACC6-6D99ED8C158B}" type="slidenum">
              <a:rPr lang="en-US" smtClean="0"/>
              <a:t>15</a:t>
            </a:fld>
            <a:endParaRPr lang="en-US"/>
          </a:p>
        </p:txBody>
      </p:sp>
    </p:spTree>
    <p:extLst>
      <p:ext uri="{BB962C8B-B14F-4D97-AF65-F5344CB8AC3E}">
        <p14:creationId xmlns:p14="http://schemas.microsoft.com/office/powerpoint/2010/main" val="1107138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capture a stream of activity repetitions without the irregular noise at the start and end of the stream, we first removed the first 20 seconds</a:t>
            </a:r>
          </a:p>
        </p:txBody>
      </p:sp>
      <p:sp>
        <p:nvSpPr>
          <p:cNvPr id="4" name="Slide Number Placeholder 3"/>
          <p:cNvSpPr>
            <a:spLocks noGrp="1"/>
          </p:cNvSpPr>
          <p:nvPr>
            <p:ph type="sldNum" sz="quarter" idx="5"/>
          </p:nvPr>
        </p:nvSpPr>
        <p:spPr/>
        <p:txBody>
          <a:bodyPr/>
          <a:lstStyle/>
          <a:p>
            <a:fld id="{58908BB8-1AFA-4506-ACC6-6D99ED8C158B}" type="slidenum">
              <a:rPr lang="en-US" smtClean="0"/>
              <a:t>16</a:t>
            </a:fld>
            <a:endParaRPr lang="en-US"/>
          </a:p>
        </p:txBody>
      </p:sp>
    </p:spTree>
    <p:extLst>
      <p:ext uri="{BB962C8B-B14F-4D97-AF65-F5344CB8AC3E}">
        <p14:creationId xmlns:p14="http://schemas.microsoft.com/office/powerpoint/2010/main" val="2435683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the last 5 seconds from all samples.</a:t>
            </a:r>
          </a:p>
        </p:txBody>
      </p:sp>
      <p:sp>
        <p:nvSpPr>
          <p:cNvPr id="4" name="Slide Number Placeholder 3"/>
          <p:cNvSpPr>
            <a:spLocks noGrp="1"/>
          </p:cNvSpPr>
          <p:nvPr>
            <p:ph type="sldNum" sz="quarter" idx="5"/>
          </p:nvPr>
        </p:nvSpPr>
        <p:spPr/>
        <p:txBody>
          <a:bodyPr/>
          <a:lstStyle/>
          <a:p>
            <a:fld id="{58908BB8-1AFA-4506-ACC6-6D99ED8C158B}" type="slidenum">
              <a:rPr lang="en-US" smtClean="0"/>
              <a:t>17</a:t>
            </a:fld>
            <a:endParaRPr lang="en-US"/>
          </a:p>
        </p:txBody>
      </p:sp>
    </p:spTree>
    <p:extLst>
      <p:ext uri="{BB962C8B-B14F-4D97-AF65-F5344CB8AC3E}">
        <p14:creationId xmlns:p14="http://schemas.microsoft.com/office/powerpoint/2010/main" val="3621750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then we divided the stream into 12 smaller segments, each representing a repetition of an activity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gave us a total of 1200 samples in our dataset</a:t>
            </a:r>
            <a:r>
              <a:rPr lang="en-US" dirty="0">
                <a:effectLst/>
              </a:rPr>
              <a:t> </a:t>
            </a:r>
            <a:endParaRPr lang="en-US" dirty="0"/>
          </a:p>
          <a:p>
            <a:r>
              <a:rPr lang="en-US" dirty="0">
                <a:effectLst/>
              </a:rPr>
              <a: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18</a:t>
            </a:fld>
            <a:endParaRPr lang="en-US"/>
          </a:p>
        </p:txBody>
      </p:sp>
    </p:spTree>
    <p:extLst>
      <p:ext uri="{BB962C8B-B14F-4D97-AF65-F5344CB8AC3E}">
        <p14:creationId xmlns:p14="http://schemas.microsoft.com/office/powerpoint/2010/main" val="3433948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data preprocessing, we trained and tested our DTW-based classifier in the user-dependent and the user-independent scenarios,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user-dependent scenario the classifier was trained and tested on a specific user, which indicates the best-case accuracy</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user-independent scenario, a set of users are used for training while an additional user is used for testing, which allows us to examine how well a classifier can generalize to activities performed by users whose data are not included in the training set</a:t>
            </a:r>
            <a:r>
              <a:rPr lang="en-US" dirty="0">
                <a:effectLst/>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19</a:t>
            </a:fld>
            <a:endParaRPr lang="en-US"/>
          </a:p>
        </p:txBody>
      </p:sp>
    </p:spTree>
    <p:extLst>
      <p:ext uri="{BB962C8B-B14F-4D97-AF65-F5344CB8AC3E}">
        <p14:creationId xmlns:p14="http://schemas.microsoft.com/office/powerpoint/2010/main" val="887042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Here are the results regarding the two problems in the two scenarios respectively [NEXT]</a:t>
            </a:r>
          </a:p>
        </p:txBody>
      </p:sp>
      <p:sp>
        <p:nvSpPr>
          <p:cNvPr id="4" name="Slide Number Placeholder 3"/>
          <p:cNvSpPr>
            <a:spLocks noGrp="1"/>
          </p:cNvSpPr>
          <p:nvPr>
            <p:ph type="sldNum" sz="quarter" idx="5"/>
          </p:nvPr>
        </p:nvSpPr>
        <p:spPr/>
        <p:txBody>
          <a:bodyPr/>
          <a:lstStyle/>
          <a:p>
            <a:fld id="{58908BB8-1AFA-4506-ACC6-6D99ED8C158B}" type="slidenum">
              <a:rPr lang="en-US" smtClean="0"/>
              <a:t>20</a:t>
            </a:fld>
            <a:endParaRPr lang="en-US"/>
          </a:p>
        </p:txBody>
      </p:sp>
    </p:spTree>
    <p:extLst>
      <p:ext uri="{BB962C8B-B14F-4D97-AF65-F5344CB8AC3E}">
        <p14:creationId xmlns:p14="http://schemas.microsoft.com/office/powerpoint/2010/main" val="403805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binary classification problem, the classifier delivered satisfactory accuracy in both scenarios.</a:t>
            </a:r>
            <a:endParaRPr lang="en-US" dirty="0">
              <a:effectLst/>
            </a:endParaRPr>
          </a:p>
        </p:txBody>
      </p:sp>
      <p:sp>
        <p:nvSpPr>
          <p:cNvPr id="4" name="Slide Number Placeholder 3"/>
          <p:cNvSpPr>
            <a:spLocks noGrp="1"/>
          </p:cNvSpPr>
          <p:nvPr>
            <p:ph type="sldNum" sz="quarter" idx="5"/>
          </p:nvPr>
        </p:nvSpPr>
        <p:spPr/>
        <p:txBody>
          <a:bodyPr/>
          <a:lstStyle/>
          <a:p>
            <a:fld id="{58908BB8-1AFA-4506-ACC6-6D99ED8C158B}" type="slidenum">
              <a:rPr lang="en-US" smtClean="0"/>
              <a:t>21</a:t>
            </a:fld>
            <a:endParaRPr lang="en-US"/>
          </a:p>
        </p:txBody>
      </p:sp>
    </p:spTree>
    <p:extLst>
      <p:ext uri="{BB962C8B-B14F-4D97-AF65-F5344CB8AC3E}">
        <p14:creationId xmlns:p14="http://schemas.microsoft.com/office/powerpoint/2010/main" val="526147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multiclass classification problem, the classifier achieved less satisfactory accuracy in both scenarios.</a:t>
            </a:r>
            <a:r>
              <a:rPr lang="en-US" dirty="0">
                <a:effectLst/>
              </a:rPr>
              <a:t> </a:t>
            </a:r>
          </a:p>
        </p:txBody>
      </p:sp>
      <p:sp>
        <p:nvSpPr>
          <p:cNvPr id="4" name="Slide Number Placeholder 3"/>
          <p:cNvSpPr>
            <a:spLocks noGrp="1"/>
          </p:cNvSpPr>
          <p:nvPr>
            <p:ph type="sldNum" sz="quarter" idx="5"/>
          </p:nvPr>
        </p:nvSpPr>
        <p:spPr/>
        <p:txBody>
          <a:bodyPr/>
          <a:lstStyle/>
          <a:p>
            <a:fld id="{58908BB8-1AFA-4506-ACC6-6D99ED8C158B}" type="slidenum">
              <a:rPr lang="en-US" smtClean="0"/>
              <a:t>22</a:t>
            </a:fld>
            <a:endParaRPr lang="en-US"/>
          </a:p>
        </p:txBody>
      </p:sp>
    </p:spTree>
    <p:extLst>
      <p:ext uri="{BB962C8B-B14F-4D97-AF65-F5344CB8AC3E}">
        <p14:creationId xmlns:p14="http://schemas.microsoft.com/office/powerpoint/2010/main" val="3892505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The results show that </a:t>
            </a:r>
            <a:r>
              <a:rPr lang="en-US" sz="1200" dirty="0">
                <a:solidFill>
                  <a:schemeClr val="accent2"/>
                </a:solidFill>
                <a:effectLst/>
              </a:rPr>
              <a:t>a</a:t>
            </a:r>
            <a:r>
              <a:rPr lang="en-US" sz="1200" dirty="0">
                <a:solidFill>
                  <a:schemeClr val="accent2"/>
                </a:solidFill>
              </a:rPr>
              <a:t>lthough recognizing each activity individually is challenging, our classifier can distinguish between face-touching and non-face-touching activities with </a:t>
            </a:r>
            <a:r>
              <a:rPr lang="en-US" sz="1200">
                <a:solidFill>
                  <a:schemeClr val="accent2"/>
                </a:solidFill>
              </a:rPr>
              <a:t>satisfactory accuracy</a:t>
            </a:r>
            <a:endParaRPr lang="en-US" sz="12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2"/>
                </a:solidFill>
                <a:effectLst/>
              </a:rPr>
              <a:t>In the next few slides, we’re going to provide deeper insights into both binary classification and multiclass classification problems</a:t>
            </a:r>
            <a:endParaRPr lang="en-TW" sz="1200">
              <a:solidFill>
                <a:schemeClr val="accent2"/>
              </a:solidFill>
            </a:endParaRPr>
          </a:p>
        </p:txBody>
      </p:sp>
      <p:sp>
        <p:nvSpPr>
          <p:cNvPr id="4" name="Slide Number Placeholder 3"/>
          <p:cNvSpPr>
            <a:spLocks noGrp="1"/>
          </p:cNvSpPr>
          <p:nvPr>
            <p:ph type="sldNum" sz="quarter" idx="5"/>
          </p:nvPr>
        </p:nvSpPr>
        <p:spPr/>
        <p:txBody>
          <a:bodyPr/>
          <a:lstStyle/>
          <a:p>
            <a:fld id="{58908BB8-1AFA-4506-ACC6-6D99ED8C158B}" type="slidenum">
              <a:rPr lang="en-US" smtClean="0"/>
              <a:t>23</a:t>
            </a:fld>
            <a:endParaRPr lang="en-US"/>
          </a:p>
        </p:txBody>
      </p:sp>
    </p:spTree>
    <p:extLst>
      <p:ext uri="{BB962C8B-B14F-4D97-AF65-F5344CB8AC3E}">
        <p14:creationId xmlns:p14="http://schemas.microsoft.com/office/powerpoint/2010/main" val="2147920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understand whether face-touching detection would be feasible on resource-constrained devices, we specifically looked at the case of minimum training templates in both scenarios. We only ran this additional experiment for the binary classification problem since our primary goal for the study was to classify the data samples into one of the two groups.</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24</a:t>
            </a:fld>
            <a:endParaRPr lang="en-US"/>
          </a:p>
        </p:txBody>
      </p:sp>
    </p:spTree>
    <p:extLst>
      <p:ext uri="{BB962C8B-B14F-4D97-AF65-F5344CB8AC3E}">
        <p14:creationId xmlns:p14="http://schemas.microsoft.com/office/powerpoint/2010/main" val="1037412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experiment, we </a:t>
            </a:r>
            <a:r>
              <a:rPr lang="en-US" sz="1200" b="1" kern="1200" dirty="0">
                <a:solidFill>
                  <a:schemeClr val="tx1"/>
                </a:solidFill>
                <a:effectLst/>
                <a:latin typeface="+mn-lt"/>
                <a:ea typeface="+mn-ea"/>
                <a:cs typeface="+mn-cs"/>
              </a:rPr>
              <a:t>trained with only a single template</a:t>
            </a:r>
            <a:r>
              <a:rPr lang="en-US" sz="1200" kern="1200" dirty="0">
                <a:solidFill>
                  <a:schemeClr val="tx1"/>
                </a:solidFill>
                <a:effectLst/>
                <a:latin typeface="+mn-lt"/>
                <a:ea typeface="+mn-ea"/>
                <a:cs typeface="+mn-cs"/>
              </a:rPr>
              <a:t> for each activity type.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user-dependent scenario, the accuracy only dropped by 1.7% with this single template constraint.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25</a:t>
            </a:fld>
            <a:endParaRPr lang="en-US"/>
          </a:p>
        </p:txBody>
      </p:sp>
    </p:spTree>
    <p:extLst>
      <p:ext uri="{BB962C8B-B14F-4D97-AF65-F5344CB8AC3E}">
        <p14:creationId xmlns:p14="http://schemas.microsoft.com/office/powerpoint/2010/main" val="2749528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can see in the figure that the accuracy increased back to the average 99% accuracy with only 3 templates for each activity type</a:t>
            </a:r>
          </a:p>
        </p:txBody>
      </p:sp>
      <p:sp>
        <p:nvSpPr>
          <p:cNvPr id="4" name="Slide Number Placeholder 3"/>
          <p:cNvSpPr>
            <a:spLocks noGrp="1"/>
          </p:cNvSpPr>
          <p:nvPr>
            <p:ph type="sldNum" sz="quarter" idx="5"/>
          </p:nvPr>
        </p:nvSpPr>
        <p:spPr/>
        <p:txBody>
          <a:bodyPr/>
          <a:lstStyle/>
          <a:p>
            <a:fld id="{58908BB8-1AFA-4506-ACC6-6D99ED8C158B}" type="slidenum">
              <a:rPr lang="en-US" smtClean="0"/>
              <a:t>26</a:t>
            </a:fld>
            <a:endParaRPr lang="en-US"/>
          </a:p>
        </p:txBody>
      </p:sp>
    </p:spTree>
    <p:extLst>
      <p:ext uri="{BB962C8B-B14F-4D97-AF65-F5344CB8AC3E}">
        <p14:creationId xmlns:p14="http://schemas.microsoft.com/office/powerpoint/2010/main" val="2135509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result showed that a DTW-based classifier has the potential to provide a personalized face-touching detection service on resource-constrained devices such as smartwatches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27</a:t>
            </a:fld>
            <a:endParaRPr lang="en-US"/>
          </a:p>
        </p:txBody>
      </p:sp>
    </p:spTree>
    <p:extLst>
      <p:ext uri="{BB962C8B-B14F-4D97-AF65-F5344CB8AC3E}">
        <p14:creationId xmlns:p14="http://schemas.microsoft.com/office/powerpoint/2010/main" val="4219356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user-independent scenario, a single template for each activity type was selected from a single training participant. The classifier only achieved an accuracy of 78.69% with the single template constraint</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28</a:t>
            </a:fld>
            <a:endParaRPr lang="en-US"/>
          </a:p>
        </p:txBody>
      </p:sp>
    </p:spTree>
    <p:extLst>
      <p:ext uri="{BB962C8B-B14F-4D97-AF65-F5344CB8AC3E}">
        <p14:creationId xmlns:p14="http://schemas.microsoft.com/office/powerpoint/2010/main" val="2269774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we increased the number of training participants for each activity. As we can see in the figure, the classifier achieved the average 85% accuracy when the number of training participants was increased to five or more.</a:t>
            </a:r>
          </a:p>
        </p:txBody>
      </p:sp>
      <p:sp>
        <p:nvSpPr>
          <p:cNvPr id="4" name="Slide Number Placeholder 3"/>
          <p:cNvSpPr>
            <a:spLocks noGrp="1"/>
          </p:cNvSpPr>
          <p:nvPr>
            <p:ph type="sldNum" sz="quarter" idx="5"/>
          </p:nvPr>
        </p:nvSpPr>
        <p:spPr/>
        <p:txBody>
          <a:bodyPr/>
          <a:lstStyle/>
          <a:p>
            <a:fld id="{58908BB8-1AFA-4506-ACC6-6D99ED8C158B}" type="slidenum">
              <a:rPr lang="en-US" smtClean="0"/>
              <a:t>29</a:t>
            </a:fld>
            <a:endParaRPr lang="en-US"/>
          </a:p>
        </p:txBody>
      </p:sp>
    </p:spTree>
    <p:extLst>
      <p:ext uri="{BB962C8B-B14F-4D97-AF65-F5344CB8AC3E}">
        <p14:creationId xmlns:p14="http://schemas.microsoft.com/office/powerpoint/2010/main" val="1581268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multiclass classification, this is the confusion matrix in the user-dependent scenario. </a:t>
            </a:r>
            <a:r>
              <a:rPr lang="en-US" sz="1200" kern="1200" dirty="0">
                <a:solidFill>
                  <a:schemeClr val="tx1"/>
                </a:solidFill>
                <a:effectLst/>
                <a:latin typeface="+mn-lt"/>
                <a:ea typeface="+mn-ea"/>
                <a:cs typeface="+mn-cs"/>
              </a:rPr>
              <a:t>Face-touching activities are colored in red. The deep blue elements indicate correct classifications while the light blue elements indicate relatively high rates of confusions.</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30</a:t>
            </a:fld>
            <a:endParaRPr lang="en-US"/>
          </a:p>
        </p:txBody>
      </p:sp>
    </p:spTree>
    <p:extLst>
      <p:ext uri="{BB962C8B-B14F-4D97-AF65-F5344CB8AC3E}">
        <p14:creationId xmlns:p14="http://schemas.microsoft.com/office/powerpoint/2010/main" val="1883220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there were more within-category confusions than between-category confusions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explains the classifier’s better performance in binary classification than in multiclass classification.</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31</a:t>
            </a:fld>
            <a:endParaRPr lang="en-US"/>
          </a:p>
        </p:txBody>
      </p:sp>
    </p:spTree>
    <p:extLst>
      <p:ext uri="{BB962C8B-B14F-4D97-AF65-F5344CB8AC3E}">
        <p14:creationId xmlns:p14="http://schemas.microsoft.com/office/powerpoint/2010/main" val="3794300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overall take-aways from this work</a:t>
            </a:r>
            <a:r>
              <a:rPr lang="en-US" dirty="0">
                <a:effectLst/>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first take-away is that </a:t>
            </a:r>
            <a:r>
              <a:rPr lang="en-US" sz="1200" kern="1200" dirty="0">
                <a:solidFill>
                  <a:schemeClr val="accent2"/>
                </a:solidFill>
                <a:effectLst/>
                <a:latin typeface="+mn-lt"/>
                <a:ea typeface="+mn-ea"/>
                <a:cs typeface="+mn-cs"/>
              </a:rPr>
              <a:t>s</a:t>
            </a:r>
            <a:r>
              <a:rPr lang="en-TW">
                <a:solidFill>
                  <a:schemeClr val="accent2"/>
                </a:solidFill>
              </a:rPr>
              <a:t>martwatches</a:t>
            </a:r>
            <a:r>
              <a:rPr lang="en-TW"/>
              <a:t> have </a:t>
            </a:r>
            <a:r>
              <a:rPr lang="en-US" dirty="0"/>
              <a:t>the</a:t>
            </a:r>
            <a:r>
              <a:rPr lang="en-TW"/>
              <a:t> potential for achieving </a:t>
            </a:r>
            <a:r>
              <a:rPr lang="en-US" dirty="0"/>
              <a:t>our </a:t>
            </a:r>
            <a:r>
              <a:rPr lang="en-TW"/>
              <a:t>health goal.</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Besides detecting face touching, the findings from our study also indicate a potential use of smartwatches for quitting smoking and treating the hair-pulling disorder.</a:t>
            </a:r>
            <a:endParaRPr lang="en-US" sz="1200" strike="sng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8908BB8-1AFA-4506-ACC6-6D99ED8C158B}" type="slidenum">
              <a:rPr lang="en-US" smtClean="0"/>
              <a:t>32</a:t>
            </a:fld>
            <a:endParaRPr lang="en-US"/>
          </a:p>
        </p:txBody>
      </p:sp>
    </p:spTree>
    <p:extLst>
      <p:ext uri="{BB962C8B-B14F-4D97-AF65-F5344CB8AC3E}">
        <p14:creationId xmlns:p14="http://schemas.microsoft.com/office/powerpoint/2010/main" val="3442600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multiclass classification is challenging, while formulating the problem as a binary classification problem significantly increases the accuracy. </a:t>
            </a:r>
            <a:endParaRPr lang="en-US" dirty="0">
              <a:effectLst/>
            </a:endParaRPr>
          </a:p>
        </p:txBody>
      </p:sp>
      <p:sp>
        <p:nvSpPr>
          <p:cNvPr id="4" name="Slide Number Placeholder 3"/>
          <p:cNvSpPr>
            <a:spLocks noGrp="1"/>
          </p:cNvSpPr>
          <p:nvPr>
            <p:ph type="sldNum" sz="quarter" idx="5"/>
          </p:nvPr>
        </p:nvSpPr>
        <p:spPr/>
        <p:txBody>
          <a:bodyPr/>
          <a:lstStyle/>
          <a:p>
            <a:fld id="{58908BB8-1AFA-4506-ACC6-6D99ED8C158B}" type="slidenum">
              <a:rPr lang="en-US" smtClean="0"/>
              <a:t>33</a:t>
            </a:fld>
            <a:endParaRPr lang="en-US"/>
          </a:p>
        </p:txBody>
      </p:sp>
    </p:spTree>
    <p:extLst>
      <p:ext uri="{BB962C8B-B14F-4D97-AF65-F5344CB8AC3E}">
        <p14:creationId xmlns:p14="http://schemas.microsoft.com/office/powerpoint/2010/main" val="2667720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Lastly, given the high accuracy in the user-dependent scenario, </a:t>
            </a:r>
            <a:r>
              <a:rPr lang="en-US" sz="1200" kern="1200" dirty="0">
                <a:solidFill>
                  <a:schemeClr val="tx1"/>
                </a:solidFill>
                <a:effectLst/>
                <a:latin typeface="+mn-lt"/>
                <a:ea typeface="+mn-ea"/>
                <a:cs typeface="+mn-cs"/>
              </a:rPr>
              <a:t>a DTW-based classifier has the potential to provide a personalized face-touching detection service on resource-constrained devices such as smartwatches</a:t>
            </a:r>
            <a:r>
              <a:rPr lang="en-US" dirty="0">
                <a:effectLst/>
              </a:rPr>
              <a:t> </a:t>
            </a:r>
          </a:p>
        </p:txBody>
      </p:sp>
      <p:sp>
        <p:nvSpPr>
          <p:cNvPr id="4" name="Slide Number Placeholder 3"/>
          <p:cNvSpPr>
            <a:spLocks noGrp="1"/>
          </p:cNvSpPr>
          <p:nvPr>
            <p:ph type="sldNum" sz="quarter" idx="5"/>
          </p:nvPr>
        </p:nvSpPr>
        <p:spPr/>
        <p:txBody>
          <a:bodyPr/>
          <a:lstStyle/>
          <a:p>
            <a:fld id="{58908BB8-1AFA-4506-ACC6-6D99ED8C158B}" type="slidenum">
              <a:rPr lang="en-US" smtClean="0"/>
              <a:t>34</a:t>
            </a:fld>
            <a:endParaRPr lang="en-US"/>
          </a:p>
        </p:txBody>
      </p:sp>
    </p:spTree>
    <p:extLst>
      <p:ext uri="{BB962C8B-B14F-4D97-AF65-F5344CB8AC3E}">
        <p14:creationId xmlns:p14="http://schemas.microsoft.com/office/powerpoint/2010/main" val="1287088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several limitations to the scope of this late-breaking work</a:t>
            </a:r>
            <a:r>
              <a:rPr lang="en-US" dirty="0">
                <a:effectLst/>
              </a:rPr>
              <a:t> </a:t>
            </a:r>
          </a:p>
          <a:p>
            <a:endParaRPr lang="en-US" dirty="0">
              <a:effectLst/>
            </a:endParaRPr>
          </a:p>
          <a:p>
            <a:r>
              <a:rPr lang="en-US" sz="1200" kern="1200" dirty="0">
                <a:solidFill>
                  <a:schemeClr val="tx1"/>
                </a:solidFill>
                <a:effectLst/>
                <a:latin typeface="+mn-lt"/>
                <a:ea typeface="+mn-ea"/>
                <a:cs typeface="+mn-cs"/>
              </a:rPr>
              <a:t>First, we asked our participants to wear the smartwatch on their dominant wrist since we included a writing task, but many people prefer wearing watches on their non-dominant hand.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we collected data in a laboratory setting, but users’ behaviors as well as external factors may differ in a real-world setting. Also, we did not collect gyroscope data, which has been shown to increase the classification accuracy.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 we did not compare the quantitative results of both DTW and ML-based methods regarding classification accuracy and required resources. It could be beneficial to do so in future studies.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our classification experiments were only conducted in an offline manner. Future work should implement real-time face-touching detection on smartwatches and study the efficacy in reducing users’ face-touching behaviors.</a:t>
            </a:r>
            <a:r>
              <a:rPr lang="en-US" dirty="0">
                <a:effectLst/>
              </a:rPr>
              <a:t> </a:t>
            </a:r>
            <a:endParaRPr lang="en-US" dirty="0"/>
          </a:p>
        </p:txBody>
      </p:sp>
      <p:sp>
        <p:nvSpPr>
          <p:cNvPr id="4" name="Slide Number Placeholder 3"/>
          <p:cNvSpPr>
            <a:spLocks noGrp="1"/>
          </p:cNvSpPr>
          <p:nvPr>
            <p:ph type="sldNum" sz="quarter" idx="5"/>
          </p:nvPr>
        </p:nvSpPr>
        <p:spPr/>
        <p:txBody>
          <a:bodyPr/>
          <a:lstStyle/>
          <a:p>
            <a:fld id="{58908BB8-1AFA-4506-ACC6-6D99ED8C158B}" type="slidenum">
              <a:rPr lang="en-US" smtClean="0"/>
              <a:t>35</a:t>
            </a:fld>
            <a:endParaRPr lang="en-US"/>
          </a:p>
        </p:txBody>
      </p:sp>
    </p:spTree>
    <p:extLst>
      <p:ext uri="{BB962C8B-B14F-4D97-AF65-F5344CB8AC3E}">
        <p14:creationId xmlns:p14="http://schemas.microsoft.com/office/powerpoint/2010/main" val="3798806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I wrap up my talk, If you have any questions, feel free to contact us through our email addresses</a:t>
            </a:r>
          </a:p>
          <a:p>
            <a:r>
              <a:rPr lang="en-US" dirty="0"/>
              <a:t>Thank you for listening to my talk.</a:t>
            </a:r>
          </a:p>
        </p:txBody>
      </p:sp>
      <p:sp>
        <p:nvSpPr>
          <p:cNvPr id="4" name="Slide Number Placeholder 3"/>
          <p:cNvSpPr>
            <a:spLocks noGrp="1"/>
          </p:cNvSpPr>
          <p:nvPr>
            <p:ph type="sldNum" sz="quarter" idx="5"/>
          </p:nvPr>
        </p:nvSpPr>
        <p:spPr/>
        <p:txBody>
          <a:bodyPr/>
          <a:lstStyle/>
          <a:p>
            <a:fld id="{58908BB8-1AFA-4506-ACC6-6D99ED8C158B}" type="slidenum">
              <a:rPr lang="en-US" smtClean="0"/>
              <a:t>36</a:t>
            </a:fld>
            <a:endParaRPr lang="en-US"/>
          </a:p>
        </p:txBody>
      </p:sp>
    </p:spTree>
    <p:extLst>
      <p:ext uri="{BB962C8B-B14F-4D97-AF65-F5344CB8AC3E}">
        <p14:creationId xmlns:p14="http://schemas.microsoft.com/office/powerpoint/2010/main" val="1038120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666DA66-DC51-4689-BC78-36E76B786074}" type="datetimeFigureOut">
              <a:rPr lang="en-US" smtClean="0"/>
              <a:t>9/19/21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20178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66DA66-DC51-4689-BC78-36E76B786074}" type="datetimeFigureOut">
              <a:rPr lang="en-US" smtClean="0"/>
              <a:t>9/19/21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246889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66DA66-DC51-4689-BC78-36E76B786074}" type="datetimeFigureOut">
              <a:rPr lang="en-US" smtClean="0"/>
              <a:t>9/19/21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1279661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66DA66-DC51-4689-BC78-36E76B786074}" type="datetimeFigureOut">
              <a:rPr lang="en-US" smtClean="0"/>
              <a:t>9/19/21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95665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66DA66-DC51-4689-BC78-36E76B786074}" type="datetimeFigureOut">
              <a:rPr lang="en-US" smtClean="0"/>
              <a:t>9/19/21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56028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66DA66-DC51-4689-BC78-36E76B786074}" type="datetimeFigureOut">
              <a:rPr lang="en-US" smtClean="0"/>
              <a:t>9/19/21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2891736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6DA66-DC51-4689-BC78-36E76B786074}" type="datetimeFigureOut">
              <a:rPr lang="en-US" smtClean="0"/>
              <a:t>9/19/21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71742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66DA66-DC51-4689-BC78-36E76B786074}" type="datetimeFigureOut">
              <a:rPr lang="en-US" smtClean="0"/>
              <a:t>9/19/21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229984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66DA66-DC51-4689-BC78-36E76B786074}" type="datetimeFigureOut">
              <a:rPr lang="en-US" smtClean="0"/>
              <a:t>9/19/21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091563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66DA66-DC51-4689-BC78-36E76B786074}" type="datetimeFigureOut">
              <a:rPr lang="en-US" smtClean="0"/>
              <a:t>9/19/21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159211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66DA66-DC51-4689-BC78-36E76B786074}" type="datetimeFigureOut">
              <a:rPr lang="en-US" smtClean="0"/>
              <a:t>9/19/21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187D0B-F52B-47F2-BA65-6DA35A202230}" type="slidenum">
              <a:rPr lang="en-US" smtClean="0"/>
              <a:t>‹#›</a:t>
            </a:fld>
            <a:endParaRPr lang="en-US"/>
          </a:p>
        </p:txBody>
      </p:sp>
    </p:spTree>
    <p:extLst>
      <p:ext uri="{BB962C8B-B14F-4D97-AF65-F5344CB8AC3E}">
        <p14:creationId xmlns:p14="http://schemas.microsoft.com/office/powerpoint/2010/main" val="3696798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66DA66-DC51-4689-BC78-36E76B786074}" type="datetimeFigureOut">
              <a:rPr lang="en-US" smtClean="0"/>
              <a:t>9/19/21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87D0B-F52B-47F2-BA65-6DA35A202230}" type="slidenum">
              <a:rPr lang="en-US" smtClean="0"/>
              <a:t>‹#›</a:t>
            </a:fld>
            <a:endParaRPr lang="en-US"/>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26255" y="5417623"/>
            <a:ext cx="1780345" cy="1780345"/>
          </a:xfrm>
          <a:prstGeom prst="rect">
            <a:avLst/>
          </a:prstGeom>
          <a:effectLst>
            <a:glow rad="76200">
              <a:schemeClr val="tx1"/>
            </a:glow>
          </a:effectLst>
        </p:spPr>
      </p:pic>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489555" y="199354"/>
            <a:ext cx="2476190" cy="457143"/>
          </a:xfrm>
          <a:prstGeom prst="rect">
            <a:avLst/>
          </a:prstGeom>
          <a:effectLst>
            <a:glow rad="50800">
              <a:schemeClr val="tx1"/>
            </a:glow>
          </a:effectLst>
        </p:spPr>
      </p:pic>
      <p:pic>
        <p:nvPicPr>
          <p:cNvPr id="10" name="Picture 9" descr="Text&#10;&#10;Description automatically generated">
            <a:extLst>
              <a:ext uri="{FF2B5EF4-FFF2-40B4-BE49-F238E27FC236}">
                <a16:creationId xmlns:a16="http://schemas.microsoft.com/office/drawing/2014/main" id="{E0DC9D06-1688-C64B-BB10-3BEAE8B850A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222545" y="6248448"/>
            <a:ext cx="2743200" cy="410198"/>
          </a:xfrm>
          <a:prstGeom prst="rect">
            <a:avLst/>
          </a:prstGeom>
        </p:spPr>
      </p:pic>
    </p:spTree>
    <p:extLst>
      <p:ext uri="{BB962C8B-B14F-4D97-AF65-F5344CB8AC3E}">
        <p14:creationId xmlns:p14="http://schemas.microsoft.com/office/powerpoint/2010/main" val="211619694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016/j.ijsu.2020.04.01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cdc.gov/coronavirus/2019-ncov/prevent-getting-sick/index.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016/j.pmcj.2009.07.007"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10" Type="http://schemas.microsoft.com/office/2007/relationships/hdphoto" Target="../media/hdphoto1.wdp"/><Relationship Id="rId4" Type="http://schemas.openxmlformats.org/officeDocument/2006/relationships/image" Target="../media/image22.svg"/><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10" Type="http://schemas.microsoft.com/office/2007/relationships/hdphoto" Target="../media/hdphoto1.wdp"/><Relationship Id="rId4" Type="http://schemas.openxmlformats.org/officeDocument/2006/relationships/image" Target="../media/image22.svg"/><Relationship Id="rId9"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10" Type="http://schemas.microsoft.com/office/2007/relationships/hdphoto" Target="../media/hdphoto1.wdp"/><Relationship Id="rId4" Type="http://schemas.openxmlformats.org/officeDocument/2006/relationships/image" Target="../media/image22.svg"/><Relationship Id="rId9" Type="http://schemas.openxmlformats.org/officeDocument/2006/relationships/image" Target="../media/image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0563" y="1600200"/>
            <a:ext cx="9633995" cy="2387600"/>
          </a:xfrm>
        </p:spPr>
        <p:txBody>
          <a:bodyPr>
            <a:noAutofit/>
          </a:bodyPr>
          <a:lstStyle/>
          <a:p>
            <a:br>
              <a:rPr lang="en-US" sz="4400" dirty="0"/>
            </a:br>
            <a:br>
              <a:rPr lang="en-US" sz="4400" dirty="0"/>
            </a:br>
            <a:r>
              <a:rPr lang="en-US" sz="4400" dirty="0"/>
              <a:t>Detecting Face Touching with Dynamic Time Warping on Smartwatches: A Preliminary Study </a:t>
            </a:r>
            <a:br>
              <a:rPr lang="en-US" sz="4400" dirty="0"/>
            </a:br>
            <a:endParaRPr lang="en-US" sz="4400" dirty="0"/>
          </a:p>
        </p:txBody>
      </p:sp>
      <p:sp>
        <p:nvSpPr>
          <p:cNvPr id="6" name="Subtitle 5">
            <a:extLst>
              <a:ext uri="{FF2B5EF4-FFF2-40B4-BE49-F238E27FC236}">
                <a16:creationId xmlns:a16="http://schemas.microsoft.com/office/drawing/2014/main" id="{AB797154-2E64-554C-8EA9-1EA15E2F51D7}"/>
              </a:ext>
            </a:extLst>
          </p:cNvPr>
          <p:cNvSpPr>
            <a:spLocks noGrp="1"/>
          </p:cNvSpPr>
          <p:nvPr>
            <p:ph type="subTitle" idx="1"/>
          </p:nvPr>
        </p:nvSpPr>
        <p:spPr>
          <a:xfrm>
            <a:off x="2922373" y="3462757"/>
            <a:ext cx="6421395" cy="1050086"/>
          </a:xfrm>
        </p:spPr>
        <p:txBody>
          <a:bodyPr>
            <a:normAutofit/>
          </a:bodyPr>
          <a:lstStyle/>
          <a:p>
            <a:r>
              <a:rPr lang="en-TW" sz="2800" b="1">
                <a:solidFill>
                  <a:schemeClr val="accent2"/>
                </a:solidFill>
              </a:rPr>
              <a:t>Yu-Peng Chen</a:t>
            </a:r>
            <a:r>
              <a:rPr lang="en-US" sz="2800" baseline="30000" dirty="0"/>
              <a:t>1</a:t>
            </a:r>
            <a:r>
              <a:rPr lang="en-TW" sz="2800"/>
              <a:t>, Chen Bai</a:t>
            </a:r>
            <a:r>
              <a:rPr lang="en-US" sz="2800" baseline="30000" dirty="0"/>
              <a:t>2</a:t>
            </a:r>
            <a:r>
              <a:rPr lang="en-TW" sz="2800"/>
              <a:t>, </a:t>
            </a:r>
            <a:r>
              <a:rPr lang="en-US" sz="2800" dirty="0"/>
              <a:t>Adam Wolach</a:t>
            </a:r>
            <a:r>
              <a:rPr lang="en-US" sz="2800" baseline="30000" dirty="0"/>
              <a:t>3</a:t>
            </a:r>
            <a:r>
              <a:rPr lang="en-US" sz="2800" dirty="0"/>
              <a:t>,</a:t>
            </a:r>
            <a:r>
              <a:rPr lang="en-TW" sz="2800"/>
              <a:t> Mamoun </a:t>
            </a:r>
            <a:r>
              <a:rPr lang="en-US" sz="2800" dirty="0"/>
              <a:t>T. </a:t>
            </a:r>
            <a:r>
              <a:rPr lang="en-TW" sz="2800"/>
              <a:t>Mardini</a:t>
            </a:r>
            <a:r>
              <a:rPr lang="en-US" sz="2800" baseline="30000" dirty="0"/>
              <a:t>2,3</a:t>
            </a:r>
            <a:r>
              <a:rPr lang="en-US" sz="2800" dirty="0"/>
              <a:t>, </a:t>
            </a:r>
            <a:r>
              <a:rPr lang="en-TW" sz="2800"/>
              <a:t>Lisa Anthony</a:t>
            </a:r>
            <a:r>
              <a:rPr lang="en-US" sz="2800" baseline="30000" dirty="0"/>
              <a:t>1</a:t>
            </a:r>
            <a:endParaRPr lang="en-TW" sz="2800" dirty="0"/>
          </a:p>
        </p:txBody>
      </p:sp>
      <p:sp>
        <p:nvSpPr>
          <p:cNvPr id="8" name="Subtitle 5">
            <a:extLst>
              <a:ext uri="{FF2B5EF4-FFF2-40B4-BE49-F238E27FC236}">
                <a16:creationId xmlns:a16="http://schemas.microsoft.com/office/drawing/2014/main" id="{02A2E6A3-EEDA-114E-B16C-6D200D48C646}"/>
              </a:ext>
            </a:extLst>
          </p:cNvPr>
          <p:cNvSpPr txBox="1">
            <a:spLocks/>
          </p:cNvSpPr>
          <p:nvPr/>
        </p:nvSpPr>
        <p:spPr>
          <a:xfrm>
            <a:off x="1524000" y="4502089"/>
            <a:ext cx="9144000" cy="1068621"/>
          </a:xfrm>
          <a:prstGeom prst="rect">
            <a:avLst/>
          </a:prstGeom>
          <a:noFill/>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TW" sz="1900" baseline="30000" dirty="0"/>
              <a:t>1</a:t>
            </a:r>
            <a:r>
              <a:rPr lang="en-TW" sz="1900" dirty="0"/>
              <a:t>Dept. of CISE, University of Florida, </a:t>
            </a:r>
            <a:r>
              <a:rPr lang="en-TW" sz="1900"/>
              <a:t>FL USA</a:t>
            </a:r>
            <a:endParaRPr lang="en-US" sz="1900" dirty="0"/>
          </a:p>
          <a:p>
            <a:r>
              <a:rPr lang="en-US" sz="1900" baseline="30000" dirty="0"/>
              <a:t>2</a:t>
            </a:r>
            <a:r>
              <a:rPr lang="en-TW" sz="1900"/>
              <a:t>Dept. of </a:t>
            </a:r>
            <a:r>
              <a:rPr lang="en-US" sz="1900" dirty="0"/>
              <a:t>Health Outcomes and Biomedical Informatics, College of Medicine</a:t>
            </a:r>
            <a:r>
              <a:rPr lang="en-TW" sz="1900"/>
              <a:t>, University of Florida, FL USA</a:t>
            </a:r>
            <a:endParaRPr lang="en-US" sz="1900" dirty="0"/>
          </a:p>
          <a:p>
            <a:r>
              <a:rPr lang="en-US" sz="1900" baseline="30000" dirty="0"/>
              <a:t>3</a:t>
            </a:r>
            <a:r>
              <a:rPr lang="en-TW" sz="1900"/>
              <a:t>Dept. of </a:t>
            </a:r>
            <a:r>
              <a:rPr lang="en-US" sz="1900" dirty="0"/>
              <a:t>Aging and Geriatric Research, College of Medicine</a:t>
            </a:r>
            <a:r>
              <a:rPr lang="en-TW" sz="1900"/>
              <a:t>, University of Florida, FL USA</a:t>
            </a:r>
            <a:endParaRPr lang="en-US" sz="1900" dirty="0"/>
          </a:p>
          <a:p>
            <a:endParaRPr lang="en-US" sz="1900" dirty="0"/>
          </a:p>
        </p:txBody>
      </p:sp>
      <p:sp>
        <p:nvSpPr>
          <p:cNvPr id="15" name="Rectangle 14">
            <a:extLst>
              <a:ext uri="{FF2B5EF4-FFF2-40B4-BE49-F238E27FC236}">
                <a16:creationId xmlns:a16="http://schemas.microsoft.com/office/drawing/2014/main" id="{73F88495-C034-454A-91FB-6245B83084F9}"/>
              </a:ext>
            </a:extLst>
          </p:cNvPr>
          <p:cNvSpPr/>
          <p:nvPr/>
        </p:nvSpPr>
        <p:spPr>
          <a:xfrm>
            <a:off x="2008190" y="6138932"/>
            <a:ext cx="7159703" cy="707886"/>
          </a:xfrm>
          <a:prstGeom prst="rect">
            <a:avLst/>
          </a:prstGeom>
        </p:spPr>
        <p:txBody>
          <a:bodyPr wrap="square">
            <a:spAutoFit/>
          </a:bodyPr>
          <a:lstStyle/>
          <a:p>
            <a:r>
              <a:rPr lang="en-US" sz="1000" dirty="0">
                <a:latin typeface="Calibri" panose="020F0502020204030204" pitchFamily="34" charset="0"/>
                <a:ea typeface="PMingLiU" panose="02020500000000000000" pitchFamily="18" charset="-120"/>
                <a:cs typeface="Times New Roman" panose="02020603050405020304" pitchFamily="18" charset="0"/>
              </a:rPr>
              <a:t>Yu-Peng Chen, Chen Bai, Adam </a:t>
            </a:r>
            <a:r>
              <a:rPr lang="en-US" sz="1000" dirty="0" err="1">
                <a:latin typeface="Calibri" panose="020F0502020204030204" pitchFamily="34" charset="0"/>
                <a:ea typeface="PMingLiU" panose="02020500000000000000" pitchFamily="18" charset="-120"/>
                <a:cs typeface="Times New Roman" panose="02020603050405020304" pitchFamily="18" charset="0"/>
              </a:rPr>
              <a:t>Wolach</a:t>
            </a:r>
            <a:r>
              <a:rPr lang="en-US" sz="1000" dirty="0">
                <a:latin typeface="Calibri" panose="020F0502020204030204" pitchFamily="34" charset="0"/>
                <a:ea typeface="PMingLiU" panose="02020500000000000000" pitchFamily="18" charset="-120"/>
                <a:cs typeface="Times New Roman" panose="02020603050405020304" pitchFamily="18" charset="0"/>
              </a:rPr>
              <a:t>, </a:t>
            </a:r>
            <a:r>
              <a:rPr lang="en-US" sz="1000" dirty="0" err="1">
                <a:latin typeface="Calibri" panose="020F0502020204030204" pitchFamily="34" charset="0"/>
                <a:ea typeface="PMingLiU" panose="02020500000000000000" pitchFamily="18" charset="-120"/>
                <a:cs typeface="Times New Roman" panose="02020603050405020304" pitchFamily="18" charset="0"/>
              </a:rPr>
              <a:t>Mamoun</a:t>
            </a:r>
            <a:r>
              <a:rPr lang="en-US" sz="1000" dirty="0">
                <a:latin typeface="Calibri" panose="020F0502020204030204" pitchFamily="34" charset="0"/>
                <a:ea typeface="PMingLiU" panose="02020500000000000000" pitchFamily="18" charset="-120"/>
                <a:cs typeface="Times New Roman" panose="02020603050405020304" pitchFamily="18" charset="0"/>
              </a:rPr>
              <a:t> T. Mardini, and Lisa Anthony. 2021. Detecting Face Touching with Dynamic Time Warping on Smartwatches: A Preliminary Study. In </a:t>
            </a:r>
            <a:r>
              <a:rPr lang="en-US" sz="1000" i="1" dirty="0">
                <a:latin typeface="Calibri" panose="020F0502020204030204" pitchFamily="34" charset="0"/>
                <a:ea typeface="PMingLiU" panose="02020500000000000000" pitchFamily="18" charset="-120"/>
                <a:cs typeface="Times New Roman" panose="02020603050405020304" pitchFamily="18" charset="0"/>
              </a:rPr>
              <a:t>Companion Publication of the 2021 International Conference on Multimodal Interaction (ICMI ’21 Companion), October 18–22, 2021, Montréal, QC, Canada</a:t>
            </a:r>
            <a:r>
              <a:rPr lang="en-US" sz="1000" dirty="0">
                <a:latin typeface="Calibri" panose="020F0502020204030204" pitchFamily="34" charset="0"/>
                <a:ea typeface="PMingLiU" panose="02020500000000000000" pitchFamily="18" charset="-120"/>
                <a:cs typeface="Times New Roman" panose="02020603050405020304" pitchFamily="18" charset="0"/>
              </a:rPr>
              <a:t>. ACM, New York, NY, USA, 8 pages. https://</a:t>
            </a:r>
            <a:r>
              <a:rPr lang="en-US" sz="1000" dirty="0" err="1">
                <a:latin typeface="Calibri" panose="020F0502020204030204" pitchFamily="34" charset="0"/>
                <a:ea typeface="PMingLiU" panose="02020500000000000000" pitchFamily="18" charset="-120"/>
                <a:cs typeface="Times New Roman" panose="02020603050405020304" pitchFamily="18" charset="0"/>
              </a:rPr>
              <a:t>doi.org</a:t>
            </a:r>
            <a:r>
              <a:rPr lang="en-US" sz="1000" dirty="0">
                <a:latin typeface="Calibri" panose="020F0502020204030204" pitchFamily="34" charset="0"/>
                <a:ea typeface="PMingLiU" panose="02020500000000000000" pitchFamily="18" charset="-120"/>
                <a:cs typeface="Times New Roman" panose="02020603050405020304" pitchFamily="18" charset="0"/>
              </a:rPr>
              <a:t>/10.1145/3461615.3485433</a:t>
            </a:r>
            <a:r>
              <a:rPr lang="en-US" sz="1000" dirty="0"/>
              <a:t> </a:t>
            </a:r>
          </a:p>
        </p:txBody>
      </p:sp>
    </p:spTree>
    <p:extLst>
      <p:ext uri="{BB962C8B-B14F-4D97-AF65-F5344CB8AC3E}">
        <p14:creationId xmlns:p14="http://schemas.microsoft.com/office/powerpoint/2010/main" val="350256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56BA6-497B-E744-8F14-4CCF1D92495D}"/>
              </a:ext>
            </a:extLst>
          </p:cNvPr>
          <p:cNvSpPr>
            <a:spLocks noGrp="1"/>
          </p:cNvSpPr>
          <p:nvPr>
            <p:ph type="title"/>
          </p:nvPr>
        </p:nvSpPr>
        <p:spPr/>
        <p:txBody>
          <a:bodyPr/>
          <a:lstStyle/>
          <a:p>
            <a:r>
              <a:rPr lang="en-TW" dirty="0"/>
              <a:t>Motivation</a:t>
            </a:r>
          </a:p>
        </p:txBody>
      </p:sp>
      <p:sp>
        <p:nvSpPr>
          <p:cNvPr id="3" name="Content Placeholder 2">
            <a:extLst>
              <a:ext uri="{FF2B5EF4-FFF2-40B4-BE49-F238E27FC236}">
                <a16:creationId xmlns:a16="http://schemas.microsoft.com/office/drawing/2014/main" id="{44A23320-282D-5A4D-9084-47FCBFDC8A62}"/>
              </a:ext>
            </a:extLst>
          </p:cNvPr>
          <p:cNvSpPr>
            <a:spLocks noGrp="1"/>
          </p:cNvSpPr>
          <p:nvPr>
            <p:ph idx="1"/>
          </p:nvPr>
        </p:nvSpPr>
        <p:spPr/>
        <p:txBody>
          <a:bodyPr/>
          <a:lstStyle/>
          <a:p>
            <a:r>
              <a:rPr lang="en-US" dirty="0"/>
              <a:t>COVID-19 has been a global challenge in many ways</a:t>
            </a:r>
            <a:r>
              <a:rPr lang="en-US" baseline="30000" dirty="0"/>
              <a:t>1</a:t>
            </a:r>
            <a:endParaRPr lang="en-TW" dirty="0"/>
          </a:p>
          <a:p>
            <a:r>
              <a:rPr lang="en-TW"/>
              <a:t>CDC</a:t>
            </a:r>
            <a:r>
              <a:rPr lang="en-US" dirty="0"/>
              <a:t>: </a:t>
            </a:r>
            <a:r>
              <a:rPr lang="en-TW"/>
              <a:t>avoid </a:t>
            </a:r>
            <a:r>
              <a:rPr lang="en-TW" dirty="0"/>
              <a:t>touching eyes, nose, or mouth with </a:t>
            </a:r>
            <a:r>
              <a:rPr lang="en-TW"/>
              <a:t>unwashed hands</a:t>
            </a:r>
            <a:r>
              <a:rPr lang="en-US" baseline="30000" dirty="0"/>
              <a:t> 2</a:t>
            </a:r>
            <a:endParaRPr lang="en-TW"/>
          </a:p>
          <a:p>
            <a:r>
              <a:rPr lang="en-TW"/>
              <a:t>People touch their faces 23 times per hour on average</a:t>
            </a:r>
            <a:r>
              <a:rPr lang="en-US" baseline="30000" dirty="0"/>
              <a:t> 3</a:t>
            </a:r>
            <a:endParaRPr lang="en-TW"/>
          </a:p>
          <a:p>
            <a:endParaRPr lang="en-TW" dirty="0"/>
          </a:p>
        </p:txBody>
      </p:sp>
      <p:sp>
        <p:nvSpPr>
          <p:cNvPr id="13" name="Rectangle 12">
            <a:extLst>
              <a:ext uri="{FF2B5EF4-FFF2-40B4-BE49-F238E27FC236}">
                <a16:creationId xmlns:a16="http://schemas.microsoft.com/office/drawing/2014/main" id="{8589CB93-D7D3-8B4A-932C-2287F1F79B77}"/>
              </a:ext>
            </a:extLst>
          </p:cNvPr>
          <p:cNvSpPr/>
          <p:nvPr/>
        </p:nvSpPr>
        <p:spPr>
          <a:xfrm>
            <a:off x="2008190" y="5688449"/>
            <a:ext cx="7159703" cy="1169551"/>
          </a:xfrm>
          <a:prstGeom prst="rect">
            <a:avLst/>
          </a:prstGeom>
        </p:spPr>
        <p:txBody>
          <a:bodyPr wrap="square">
            <a:spAutoFit/>
          </a:bodyPr>
          <a:lstStyle/>
          <a:p>
            <a:pPr marL="228600" indent="-228600">
              <a:buAutoNum type="arabicPeriod"/>
            </a:pPr>
            <a:r>
              <a:rPr lang="en-US" sz="1000" dirty="0">
                <a:latin typeface="Calibri" panose="020F0502020204030204" pitchFamily="34" charset="0"/>
                <a:ea typeface="PMingLiU" panose="02020500000000000000" pitchFamily="18" charset="-120"/>
                <a:cs typeface="Times New Roman" panose="02020603050405020304" pitchFamily="18" charset="0"/>
              </a:rPr>
              <a:t>Maria Nicola, Zaid </a:t>
            </a:r>
            <a:r>
              <a:rPr lang="en-US" sz="1000" dirty="0" err="1">
                <a:latin typeface="Calibri" panose="020F0502020204030204" pitchFamily="34" charset="0"/>
                <a:ea typeface="PMingLiU" panose="02020500000000000000" pitchFamily="18" charset="-120"/>
                <a:cs typeface="Times New Roman" panose="02020603050405020304" pitchFamily="18" charset="0"/>
              </a:rPr>
              <a:t>Alsafi</a:t>
            </a:r>
            <a:r>
              <a:rPr lang="en-US" sz="1000" dirty="0">
                <a:latin typeface="Calibri" panose="020F0502020204030204" pitchFamily="34" charset="0"/>
                <a:ea typeface="PMingLiU" panose="02020500000000000000" pitchFamily="18" charset="-120"/>
                <a:cs typeface="Times New Roman" panose="02020603050405020304" pitchFamily="18" charset="0"/>
              </a:rPr>
              <a:t>, </a:t>
            </a:r>
            <a:r>
              <a:rPr lang="en-US" sz="1000" dirty="0" err="1">
                <a:latin typeface="Calibri" panose="020F0502020204030204" pitchFamily="34" charset="0"/>
                <a:ea typeface="PMingLiU" panose="02020500000000000000" pitchFamily="18" charset="-120"/>
                <a:cs typeface="Times New Roman" panose="02020603050405020304" pitchFamily="18" charset="0"/>
              </a:rPr>
              <a:t>Catrin</a:t>
            </a:r>
            <a:r>
              <a:rPr lang="en-US" sz="1000" dirty="0">
                <a:latin typeface="Calibri" panose="020F0502020204030204" pitchFamily="34" charset="0"/>
                <a:ea typeface="PMingLiU" panose="02020500000000000000" pitchFamily="18" charset="-120"/>
                <a:cs typeface="Times New Roman" panose="02020603050405020304" pitchFamily="18" charset="0"/>
              </a:rPr>
              <a:t> </a:t>
            </a:r>
            <a:r>
              <a:rPr lang="en-US" sz="1000" dirty="0" err="1">
                <a:latin typeface="Calibri" panose="020F0502020204030204" pitchFamily="34" charset="0"/>
                <a:ea typeface="PMingLiU" panose="02020500000000000000" pitchFamily="18" charset="-120"/>
                <a:cs typeface="Times New Roman" panose="02020603050405020304" pitchFamily="18" charset="0"/>
              </a:rPr>
              <a:t>Sohrabi</a:t>
            </a:r>
            <a:r>
              <a:rPr lang="en-US" sz="1000" dirty="0">
                <a:latin typeface="Calibri" panose="020F0502020204030204" pitchFamily="34" charset="0"/>
                <a:ea typeface="PMingLiU" panose="02020500000000000000" pitchFamily="18" charset="-120"/>
                <a:cs typeface="Times New Roman" panose="02020603050405020304" pitchFamily="18" charset="0"/>
              </a:rPr>
              <a:t>, Ahmed </a:t>
            </a:r>
            <a:r>
              <a:rPr lang="en-US" sz="1000" dirty="0" err="1">
                <a:latin typeface="Calibri" panose="020F0502020204030204" pitchFamily="34" charset="0"/>
                <a:ea typeface="PMingLiU" panose="02020500000000000000" pitchFamily="18" charset="-120"/>
                <a:cs typeface="Times New Roman" panose="02020603050405020304" pitchFamily="18" charset="0"/>
              </a:rPr>
              <a:t>Kerwan</a:t>
            </a:r>
            <a:r>
              <a:rPr lang="en-US" sz="1000" dirty="0">
                <a:latin typeface="Calibri" panose="020F0502020204030204" pitchFamily="34" charset="0"/>
                <a:ea typeface="PMingLiU" panose="02020500000000000000" pitchFamily="18" charset="-120"/>
                <a:cs typeface="Times New Roman" panose="02020603050405020304" pitchFamily="18" charset="0"/>
              </a:rPr>
              <a:t>, Ahmed Al-Jabir, Christos </a:t>
            </a:r>
            <a:r>
              <a:rPr lang="en-US" sz="1000" dirty="0" err="1">
                <a:latin typeface="Calibri" panose="020F0502020204030204" pitchFamily="34" charset="0"/>
                <a:ea typeface="PMingLiU" panose="02020500000000000000" pitchFamily="18" charset="-120"/>
                <a:cs typeface="Times New Roman" panose="02020603050405020304" pitchFamily="18" charset="0"/>
              </a:rPr>
              <a:t>Iosifidis</a:t>
            </a:r>
            <a:r>
              <a:rPr lang="en-US" sz="1000" dirty="0">
                <a:latin typeface="Calibri" panose="020F0502020204030204" pitchFamily="34" charset="0"/>
                <a:ea typeface="PMingLiU" panose="02020500000000000000" pitchFamily="18" charset="-120"/>
                <a:cs typeface="Times New Roman" panose="02020603050405020304" pitchFamily="18" charset="0"/>
              </a:rPr>
              <a:t>, Maliha Agha, and Riaz Agha. 2020. The socio-economic implications of the coronavirus pandemic (COVID-19): A review. International journal of surgery (London, England) 78: 185–193. </a:t>
            </a:r>
            <a:r>
              <a:rPr lang="en-US" sz="1000" dirty="0">
                <a:latin typeface="Calibri" panose="020F0502020204030204" pitchFamily="34" charset="0"/>
                <a:ea typeface="PMingLiU" panose="02020500000000000000" pitchFamily="18" charset="-120"/>
                <a:cs typeface="Times New Roman" panose="02020603050405020304" pitchFamily="18" charset="0"/>
                <a:hlinkClick r:id="rId3"/>
              </a:rPr>
              <a:t>https://doi.org/10.1016/j.ijsu.2020.04.018</a:t>
            </a:r>
            <a:endParaRPr lang="en-US" sz="1000" dirty="0">
              <a:latin typeface="Calibri" panose="020F0502020204030204" pitchFamily="34" charset="0"/>
              <a:ea typeface="PMingLiU" panose="02020500000000000000" pitchFamily="18" charset="-120"/>
              <a:cs typeface="Times New Roman" panose="02020603050405020304" pitchFamily="18" charset="0"/>
            </a:endParaRPr>
          </a:p>
          <a:p>
            <a:pPr marL="228600" indent="-228600">
              <a:buAutoNum type="arabicPeriod"/>
            </a:pPr>
            <a:r>
              <a:rPr lang="en-US" sz="1000" dirty="0"/>
              <a:t>Centers for Disease Control and Prevention. 2020. Prevent Getting Sick. Retrieved March 8, 2021 from </a:t>
            </a:r>
            <a:r>
              <a:rPr lang="en-US" sz="1000" dirty="0">
                <a:hlinkClick r:id="rId4"/>
              </a:rPr>
              <a:t>https://www.cdc.gov/coronavirus/2019-ncov/prevent-getting-sick/index.html</a:t>
            </a:r>
            <a:endParaRPr lang="en-US" sz="1000" dirty="0"/>
          </a:p>
          <a:p>
            <a:pPr marL="228600" indent="-228600">
              <a:buAutoNum type="arabicPeriod"/>
            </a:pPr>
            <a:r>
              <a:rPr lang="en-US" sz="1000" dirty="0"/>
              <a:t>Kwok YL, </a:t>
            </a:r>
            <a:r>
              <a:rPr lang="en-US" sz="1000" dirty="0" err="1"/>
              <a:t>Gralton</a:t>
            </a:r>
            <a:r>
              <a:rPr lang="en-US" sz="1000" dirty="0"/>
              <a:t> J, </a:t>
            </a:r>
            <a:r>
              <a:rPr lang="en-US" sz="1000" dirty="0" err="1"/>
              <a:t>McLaws</a:t>
            </a:r>
            <a:r>
              <a:rPr lang="en-US" sz="1000" dirty="0"/>
              <a:t> ML. Face touching: a frequent habit that has implications for hand hygiene. Am J Infect Control. 2015 Feb;43(2):112-4. </a:t>
            </a:r>
            <a:r>
              <a:rPr lang="en-US" sz="1000" dirty="0" err="1"/>
              <a:t>doi</a:t>
            </a:r>
            <a:r>
              <a:rPr lang="en-US" sz="1000" dirty="0"/>
              <a:t>: 10.1016/j.ajic.2014.10.015. PMID: 25637115; PMCID: PMC7115329.</a:t>
            </a:r>
          </a:p>
        </p:txBody>
      </p:sp>
    </p:spTree>
    <p:extLst>
      <p:ext uri="{BB962C8B-B14F-4D97-AF65-F5344CB8AC3E}">
        <p14:creationId xmlns:p14="http://schemas.microsoft.com/office/powerpoint/2010/main" val="994075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BC0E-2604-3F49-80E2-2C0C985469F7}"/>
              </a:ext>
            </a:extLst>
          </p:cNvPr>
          <p:cNvSpPr>
            <a:spLocks noGrp="1"/>
          </p:cNvSpPr>
          <p:nvPr>
            <p:ph type="title"/>
          </p:nvPr>
        </p:nvSpPr>
        <p:spPr/>
        <p:txBody>
          <a:bodyPr/>
          <a:lstStyle/>
          <a:p>
            <a:r>
              <a:rPr lang="en-TW"/>
              <a:t>Project </a:t>
            </a:r>
            <a:r>
              <a:rPr lang="en-US" dirty="0"/>
              <a:t>Goal</a:t>
            </a:r>
            <a:endParaRPr lang="en-TW" dirty="0"/>
          </a:p>
        </p:txBody>
      </p:sp>
      <p:sp>
        <p:nvSpPr>
          <p:cNvPr id="3" name="Content Placeholder 2">
            <a:extLst>
              <a:ext uri="{FF2B5EF4-FFF2-40B4-BE49-F238E27FC236}">
                <a16:creationId xmlns:a16="http://schemas.microsoft.com/office/drawing/2014/main" id="{92F4E9E1-286C-854A-B4FE-09B000D26387}"/>
              </a:ext>
            </a:extLst>
          </p:cNvPr>
          <p:cNvSpPr>
            <a:spLocks noGrp="1"/>
          </p:cNvSpPr>
          <p:nvPr>
            <p:ph idx="1"/>
          </p:nvPr>
        </p:nvSpPr>
        <p:spPr>
          <a:xfrm>
            <a:off x="838200" y="1825625"/>
            <a:ext cx="5829300" cy="2670175"/>
          </a:xfrm>
        </p:spPr>
        <p:txBody>
          <a:bodyPr/>
          <a:lstStyle/>
          <a:p>
            <a:r>
              <a:rPr lang="en-US" dirty="0"/>
              <a:t>We explore a possible approach to help users avoid touching their face in daily life by alerting them through a smartwatch application every time a face-touching behavior occurs </a:t>
            </a:r>
            <a:endParaRPr lang="en-TW" dirty="0"/>
          </a:p>
        </p:txBody>
      </p:sp>
      <p:pic>
        <p:nvPicPr>
          <p:cNvPr id="4" name="Content Placeholder 4" descr="A picture containing watch&#10;&#10;Description automatically generated">
            <a:extLst>
              <a:ext uri="{FF2B5EF4-FFF2-40B4-BE49-F238E27FC236}">
                <a16:creationId xmlns:a16="http://schemas.microsoft.com/office/drawing/2014/main" id="{C037E50B-B01C-6D4D-BBB2-9D19AABDC87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23690" t="9481" r="27262"/>
          <a:stretch/>
        </p:blipFill>
        <p:spPr>
          <a:xfrm>
            <a:off x="6667500" y="898682"/>
            <a:ext cx="4686300" cy="5959318"/>
          </a:xfrm>
          <a:prstGeom prst="rect">
            <a:avLst/>
          </a:prstGeom>
          <a:noFill/>
        </p:spPr>
      </p:pic>
    </p:spTree>
    <p:extLst>
      <p:ext uri="{BB962C8B-B14F-4D97-AF65-F5344CB8AC3E}">
        <p14:creationId xmlns:p14="http://schemas.microsoft.com/office/powerpoint/2010/main" val="3776160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66D3-505E-2841-B6C3-7CEFD91B3918}"/>
              </a:ext>
            </a:extLst>
          </p:cNvPr>
          <p:cNvSpPr>
            <a:spLocks noGrp="1"/>
          </p:cNvSpPr>
          <p:nvPr>
            <p:ph type="title"/>
          </p:nvPr>
        </p:nvSpPr>
        <p:spPr/>
        <p:txBody>
          <a:bodyPr>
            <a:normAutofit/>
          </a:bodyPr>
          <a:lstStyle/>
          <a:p>
            <a:r>
              <a:rPr lang="en-US" dirty="0"/>
              <a:t>Smartwatch</a:t>
            </a:r>
            <a:endParaRPr lang="en-TW" dirty="0"/>
          </a:p>
        </p:txBody>
      </p:sp>
      <p:sp>
        <p:nvSpPr>
          <p:cNvPr id="3" name="Content Placeholder 2">
            <a:extLst>
              <a:ext uri="{FF2B5EF4-FFF2-40B4-BE49-F238E27FC236}">
                <a16:creationId xmlns:a16="http://schemas.microsoft.com/office/drawing/2014/main" id="{5B35E6A5-6997-FA47-89B5-B6EF63F5EB9D}"/>
              </a:ext>
            </a:extLst>
          </p:cNvPr>
          <p:cNvSpPr>
            <a:spLocks noGrp="1"/>
          </p:cNvSpPr>
          <p:nvPr>
            <p:ph idx="1"/>
          </p:nvPr>
        </p:nvSpPr>
        <p:spPr/>
        <p:txBody>
          <a:bodyPr/>
          <a:lstStyle/>
          <a:p>
            <a:r>
              <a:rPr lang="en-TW"/>
              <a:t>Increasing </a:t>
            </a:r>
            <a:r>
              <a:rPr lang="en-US" dirty="0"/>
              <a:t>p</a:t>
            </a:r>
            <a:r>
              <a:rPr lang="en-TW"/>
              <a:t>ervasiveness</a:t>
            </a:r>
            <a:endParaRPr lang="en-US" dirty="0"/>
          </a:p>
          <a:p>
            <a:pPr lvl="1"/>
            <a:r>
              <a:rPr lang="en-US" dirty="0"/>
              <a:t>Worldwide shipments of wristbands and smartwatches reached more than 170 million units in 2020</a:t>
            </a:r>
            <a:r>
              <a:rPr lang="en-US" baseline="30000" dirty="0"/>
              <a:t>1</a:t>
            </a:r>
            <a:r>
              <a:rPr lang="en-US" dirty="0"/>
              <a:t> </a:t>
            </a:r>
            <a:endParaRPr lang="en-TW"/>
          </a:p>
          <a:p>
            <a:pPr marL="0" indent="0">
              <a:buNone/>
            </a:pPr>
            <a:endParaRPr lang="en-US" dirty="0"/>
          </a:p>
          <a:p>
            <a:r>
              <a:rPr lang="en-US" dirty="0"/>
              <a:t>Computational and s</a:t>
            </a:r>
            <a:r>
              <a:rPr lang="en-TW"/>
              <a:t>ensory </a:t>
            </a:r>
            <a:r>
              <a:rPr lang="en-US" dirty="0"/>
              <a:t>c</a:t>
            </a:r>
            <a:r>
              <a:rPr lang="en-TW"/>
              <a:t>apabilities</a:t>
            </a:r>
          </a:p>
          <a:p>
            <a:pPr lvl="1"/>
            <a:r>
              <a:rPr lang="en-TW"/>
              <a:t>Samsung </a:t>
            </a:r>
            <a:r>
              <a:rPr lang="en-TW" dirty="0"/>
              <a:t>Gear S Smartwatch </a:t>
            </a:r>
            <a:r>
              <a:rPr lang="en-TW"/>
              <a:t>for </a:t>
            </a:r>
            <a:r>
              <a:rPr lang="en-US" dirty="0">
                <a:solidFill>
                  <a:schemeClr val="accent2"/>
                </a:solidFill>
              </a:rPr>
              <a:t>accelerometer-based</a:t>
            </a:r>
            <a:r>
              <a:rPr lang="en-US" dirty="0"/>
              <a:t> </a:t>
            </a:r>
            <a:r>
              <a:rPr lang="en-TW"/>
              <a:t>activity recognition</a:t>
            </a:r>
            <a:r>
              <a:rPr lang="en-US" baseline="30000" dirty="0"/>
              <a:t>2</a:t>
            </a:r>
            <a:endParaRPr lang="en-TW" dirty="0"/>
          </a:p>
          <a:p>
            <a:pPr marL="457200" lvl="1" indent="0">
              <a:buNone/>
            </a:pPr>
            <a:endParaRPr lang="en-TW" dirty="0"/>
          </a:p>
        </p:txBody>
      </p:sp>
      <p:sp>
        <p:nvSpPr>
          <p:cNvPr id="18" name="Rectangle 17">
            <a:extLst>
              <a:ext uri="{FF2B5EF4-FFF2-40B4-BE49-F238E27FC236}">
                <a16:creationId xmlns:a16="http://schemas.microsoft.com/office/drawing/2014/main" id="{D49C1ED6-39F1-7241-8E42-D8BA44D893C7}"/>
              </a:ext>
            </a:extLst>
          </p:cNvPr>
          <p:cNvSpPr/>
          <p:nvPr/>
        </p:nvSpPr>
        <p:spPr>
          <a:xfrm>
            <a:off x="2008189" y="6138932"/>
            <a:ext cx="7159703" cy="707886"/>
          </a:xfrm>
          <a:prstGeom prst="rect">
            <a:avLst/>
          </a:prstGeom>
        </p:spPr>
        <p:txBody>
          <a:bodyPr wrap="square">
            <a:spAutoFit/>
          </a:bodyPr>
          <a:lstStyle/>
          <a:p>
            <a:pPr marL="228600" indent="-228600">
              <a:buFont typeface="+mj-lt"/>
              <a:buAutoNum type="arabicPeriod"/>
            </a:pPr>
            <a:r>
              <a:rPr lang="en-US" sz="1000" dirty="0"/>
              <a:t>International Data Corporation. 2021. Consumer Enthusiasm for Wearable Devices Drives the Market to 28.4% Growth in 2020, According to IDC. Retrieved March 22, 2021 from https://</a:t>
            </a:r>
            <a:r>
              <a:rPr lang="en-US" sz="1000" dirty="0" err="1"/>
              <a:t>www.idc.com</a:t>
            </a:r>
            <a:r>
              <a:rPr lang="en-US" sz="1000" dirty="0"/>
              <a:t>/</a:t>
            </a:r>
            <a:r>
              <a:rPr lang="en-US" sz="1000" dirty="0" err="1"/>
              <a:t>getdoc.jsp?containerId</a:t>
            </a:r>
            <a:r>
              <a:rPr lang="en-US" sz="1000" dirty="0"/>
              <a:t>=prUS47534521</a:t>
            </a:r>
          </a:p>
          <a:p>
            <a:pPr marL="228600" indent="-228600">
              <a:buFont typeface="+mj-lt"/>
              <a:buAutoNum type="arabicPeriod"/>
            </a:pPr>
            <a:r>
              <a:rPr lang="en-US" sz="1000" dirty="0"/>
              <a:t>Davoudi A, </a:t>
            </a:r>
            <a:r>
              <a:rPr lang="en-US" sz="1000" dirty="0" err="1"/>
              <a:t>Wanigatunga</a:t>
            </a:r>
            <a:r>
              <a:rPr lang="en-US" sz="1000" dirty="0"/>
              <a:t> AA, </a:t>
            </a:r>
            <a:r>
              <a:rPr lang="en-US" sz="1000" dirty="0" err="1"/>
              <a:t>Kheirkhahan</a:t>
            </a:r>
            <a:r>
              <a:rPr lang="en-US" sz="1000" dirty="0"/>
              <a:t> M, et al. Accuracy of Samsung Gear S Smartwatch for Activity Recognition: Validation Study. JMIR </a:t>
            </a:r>
            <a:r>
              <a:rPr lang="en-US" sz="1000" dirty="0" err="1"/>
              <a:t>Mhealth</a:t>
            </a:r>
            <a:r>
              <a:rPr lang="en-US" sz="1000" dirty="0"/>
              <a:t> </a:t>
            </a:r>
            <a:r>
              <a:rPr lang="en-US" sz="1000" dirty="0" err="1"/>
              <a:t>Uhealth</a:t>
            </a:r>
            <a:r>
              <a:rPr lang="en-US" sz="1000" dirty="0"/>
              <a:t>. 2019;7(2):e11270. Published 2019 Feb 6. doi:10.2196/11270</a:t>
            </a:r>
          </a:p>
        </p:txBody>
      </p:sp>
    </p:spTree>
    <p:extLst>
      <p:ext uri="{BB962C8B-B14F-4D97-AF65-F5344CB8AC3E}">
        <p14:creationId xmlns:p14="http://schemas.microsoft.com/office/powerpoint/2010/main" val="587513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A0CE8-4377-814F-9C2D-B7581AAF5485}"/>
              </a:ext>
            </a:extLst>
          </p:cNvPr>
          <p:cNvSpPr>
            <a:spLocks noGrp="1"/>
          </p:cNvSpPr>
          <p:nvPr>
            <p:ph type="title"/>
          </p:nvPr>
        </p:nvSpPr>
        <p:spPr/>
        <p:txBody>
          <a:bodyPr/>
          <a:lstStyle/>
          <a:p>
            <a:r>
              <a:rPr lang="en-US" dirty="0"/>
              <a:t>Method – Data Collection</a:t>
            </a:r>
          </a:p>
        </p:txBody>
      </p:sp>
      <p:sp>
        <p:nvSpPr>
          <p:cNvPr id="3" name="Content Placeholder 2">
            <a:extLst>
              <a:ext uri="{FF2B5EF4-FFF2-40B4-BE49-F238E27FC236}">
                <a16:creationId xmlns:a16="http://schemas.microsoft.com/office/drawing/2014/main" id="{ECBB9AC6-BD90-1242-A82C-35E7BC621185}"/>
              </a:ext>
            </a:extLst>
          </p:cNvPr>
          <p:cNvSpPr>
            <a:spLocks noGrp="1"/>
          </p:cNvSpPr>
          <p:nvPr>
            <p:ph idx="1"/>
          </p:nvPr>
        </p:nvSpPr>
        <p:spPr>
          <a:xfrm>
            <a:off x="838200" y="1825625"/>
            <a:ext cx="6446003" cy="4351338"/>
          </a:xfrm>
        </p:spPr>
        <p:txBody>
          <a:bodyPr>
            <a:normAutofit fontScale="92500"/>
          </a:bodyPr>
          <a:lstStyle/>
          <a:p>
            <a:r>
              <a:rPr lang="en-US" dirty="0"/>
              <a:t>10 activities </a:t>
            </a:r>
          </a:p>
          <a:p>
            <a:pPr lvl="1"/>
            <a:r>
              <a:rPr lang="en-US" dirty="0"/>
              <a:t>6 non-face-touching activities</a:t>
            </a:r>
          </a:p>
          <a:p>
            <a:pPr lvl="1"/>
            <a:r>
              <a:rPr lang="en-US" dirty="0"/>
              <a:t>4 face-touching activities </a:t>
            </a:r>
          </a:p>
          <a:p>
            <a:r>
              <a:rPr lang="en-US" dirty="0"/>
              <a:t>10 participants</a:t>
            </a:r>
          </a:p>
          <a:p>
            <a:pPr lvl="1"/>
            <a:r>
              <a:rPr lang="en-US" dirty="0"/>
              <a:t>Age from 20 to 83 (M = 47.7, SD = 27.7)</a:t>
            </a:r>
          </a:p>
          <a:p>
            <a:pPr lvl="1"/>
            <a:r>
              <a:rPr lang="en-US" dirty="0"/>
              <a:t>Wore the smartwatch on their </a:t>
            </a:r>
            <a:r>
              <a:rPr lang="en-US" dirty="0">
                <a:solidFill>
                  <a:schemeClr val="accent2"/>
                </a:solidFill>
              </a:rPr>
              <a:t>dominant wrist</a:t>
            </a:r>
          </a:p>
          <a:p>
            <a:pPr lvl="1"/>
            <a:r>
              <a:rPr lang="en-US" dirty="0"/>
              <a:t>Performed each activity repeatedly for </a:t>
            </a:r>
            <a:r>
              <a:rPr lang="en-US" dirty="0">
                <a:solidFill>
                  <a:schemeClr val="accent2"/>
                </a:solidFill>
              </a:rPr>
              <a:t>3 minutes</a:t>
            </a:r>
          </a:p>
          <a:p>
            <a:r>
              <a:rPr lang="en-US" dirty="0"/>
              <a:t>A monitoring smartwatch application</a:t>
            </a:r>
          </a:p>
          <a:p>
            <a:pPr lvl="1"/>
            <a:r>
              <a:rPr lang="en-US" dirty="0"/>
              <a:t>Sampling frequency: 30 Hz</a:t>
            </a:r>
          </a:p>
          <a:p>
            <a:pPr lvl="1"/>
            <a:r>
              <a:rPr lang="en-US" dirty="0"/>
              <a:t>~5400 data points</a:t>
            </a:r>
          </a:p>
          <a:p>
            <a:endParaRPr lang="en-US" dirty="0"/>
          </a:p>
          <a:p>
            <a:endParaRPr lang="en-US" dirty="0"/>
          </a:p>
        </p:txBody>
      </p:sp>
      <p:graphicFrame>
        <p:nvGraphicFramePr>
          <p:cNvPr id="6" name="Table 6">
            <a:extLst>
              <a:ext uri="{FF2B5EF4-FFF2-40B4-BE49-F238E27FC236}">
                <a16:creationId xmlns:a16="http://schemas.microsoft.com/office/drawing/2014/main" id="{7130E227-ECCC-C045-B5C6-C831344A85F9}"/>
              </a:ext>
            </a:extLst>
          </p:cNvPr>
          <p:cNvGraphicFramePr>
            <a:graphicFrameLocks noGrp="1"/>
          </p:cNvGraphicFramePr>
          <p:nvPr>
            <p:extLst>
              <p:ext uri="{D42A27DB-BD31-4B8C-83A1-F6EECF244321}">
                <p14:modId xmlns:p14="http://schemas.microsoft.com/office/powerpoint/2010/main" val="1107565802"/>
              </p:ext>
            </p:extLst>
          </p:nvPr>
        </p:nvGraphicFramePr>
        <p:xfrm>
          <a:off x="7284203" y="1690688"/>
          <a:ext cx="4480560" cy="437388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1141727455"/>
                    </a:ext>
                  </a:extLst>
                </a:gridCol>
                <a:gridCol w="2468880">
                  <a:extLst>
                    <a:ext uri="{9D8B030D-6E8A-4147-A177-3AD203B41FA5}">
                      <a16:colId xmlns:a16="http://schemas.microsoft.com/office/drawing/2014/main" val="569688330"/>
                    </a:ext>
                  </a:extLst>
                </a:gridCol>
              </a:tblGrid>
              <a:tr h="393192">
                <a:tc>
                  <a:txBody>
                    <a:bodyPr/>
                    <a:lstStyle/>
                    <a:p>
                      <a:pPr algn="ctr"/>
                      <a:r>
                        <a:rPr lang="en-US" sz="2000" dirty="0"/>
                        <a:t>Group</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lumOff val="5000"/>
                      </a:schemeClr>
                    </a:solidFill>
                  </a:tcPr>
                </a:tc>
                <a:tc>
                  <a:txBody>
                    <a:bodyPr/>
                    <a:lstStyle/>
                    <a:p>
                      <a:pPr algn="ctr"/>
                      <a:r>
                        <a:rPr lang="en-US" sz="2000" dirty="0"/>
                        <a:t>Activity</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lumOff val="5000"/>
                      </a:schemeClr>
                    </a:solidFill>
                  </a:tcPr>
                </a:tc>
                <a:extLst>
                  <a:ext uri="{0D108BD9-81ED-4DB2-BD59-A6C34878D82A}">
                    <a16:rowId xmlns:a16="http://schemas.microsoft.com/office/drawing/2014/main" val="1469607972"/>
                  </a:ext>
                </a:extLst>
              </a:tr>
              <a:tr h="370840">
                <a:tc rowSpan="6">
                  <a:txBody>
                    <a:bodyPr/>
                    <a:lstStyle/>
                    <a:p>
                      <a:pPr algn="ctr"/>
                      <a:r>
                        <a:rPr lang="en-US" sz="1800" b="1" dirty="0">
                          <a:solidFill>
                            <a:srgbClr val="00539B"/>
                          </a:solidFill>
                        </a:rPr>
                        <a:t>Non-face-touching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tc>
                  <a:txBody>
                    <a:bodyPr/>
                    <a:lstStyle/>
                    <a:p>
                      <a:pPr algn="ctr"/>
                      <a:r>
                        <a:rPr lang="en-US" sz="1800" dirty="0"/>
                        <a:t>Using a mobile phone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670323723"/>
                  </a:ext>
                </a:extLst>
              </a:tr>
              <a:tr h="370840">
                <a:tc vMerge="1">
                  <a:txBody>
                    <a:bodyPr/>
                    <a:lstStyle/>
                    <a:p>
                      <a:pPr algn="ctr"/>
                      <a:endParaRPr lang="en-US" dirty="0"/>
                    </a:p>
                  </a:txBody>
                  <a:tcPr anchor="ctr"/>
                </a:tc>
                <a:tc>
                  <a:txBody>
                    <a:bodyPr/>
                    <a:lstStyle/>
                    <a:p>
                      <a:pPr algn="ctr"/>
                      <a:r>
                        <a:rPr lang="en-US" sz="1800" dirty="0"/>
                        <a:t>Lying flat on the back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920204032"/>
                  </a:ext>
                </a:extLst>
              </a:tr>
              <a:tr h="370840">
                <a:tc vMerge="1">
                  <a:txBody>
                    <a:bodyPr/>
                    <a:lstStyle/>
                    <a:p>
                      <a:pPr algn="ctr"/>
                      <a:endParaRPr lang="en-US" dirty="0"/>
                    </a:p>
                  </a:txBody>
                  <a:tcPr anchor="ctr"/>
                </a:tc>
                <a:tc>
                  <a:txBody>
                    <a:bodyPr/>
                    <a:lstStyle/>
                    <a:p>
                      <a:pPr algn="ctr"/>
                      <a:r>
                        <a:rPr lang="en-US" sz="1800" dirty="0"/>
                        <a:t>Computer tasks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623036091"/>
                  </a:ext>
                </a:extLst>
              </a:tr>
              <a:tr h="370840">
                <a:tc vMerge="1">
                  <a:txBody>
                    <a:bodyPr/>
                    <a:lstStyle/>
                    <a:p>
                      <a:pPr algn="ctr"/>
                      <a:endParaRPr lang="en-US" dirty="0"/>
                    </a:p>
                  </a:txBody>
                  <a:tcPr anchor="ctr"/>
                </a:tc>
                <a:tc>
                  <a:txBody>
                    <a:bodyPr/>
                    <a:lstStyle/>
                    <a:p>
                      <a:pPr algn="ctr"/>
                      <a:r>
                        <a:rPr lang="en-US" sz="1800" dirty="0"/>
                        <a:t>Writing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02574552"/>
                  </a:ext>
                </a:extLst>
              </a:tr>
              <a:tr h="370840">
                <a:tc vMerge="1">
                  <a:txBody>
                    <a:bodyPr/>
                    <a:lstStyle/>
                    <a:p>
                      <a:pPr algn="ctr"/>
                      <a:endParaRPr lang="en-US" dirty="0"/>
                    </a:p>
                  </a:txBody>
                  <a:tcPr anchor="ctr"/>
                </a:tc>
                <a:tc>
                  <a:txBody>
                    <a:bodyPr/>
                    <a:lstStyle/>
                    <a:p>
                      <a:pPr algn="ctr"/>
                      <a:r>
                        <a:rPr lang="en-US" sz="1800" dirty="0"/>
                        <a:t>Leisurely walk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455699307"/>
                  </a:ext>
                </a:extLst>
              </a:tr>
              <a:tr h="370840">
                <a:tc vMerge="1">
                  <a:txBody>
                    <a:bodyPr/>
                    <a:lstStyle/>
                    <a:p>
                      <a:pPr algn="ctr"/>
                      <a:endParaRPr lang="en-US" dirty="0"/>
                    </a:p>
                  </a:txBody>
                  <a:tcPr anchor="ctr"/>
                </a:tc>
                <a:tc>
                  <a:txBody>
                    <a:bodyPr/>
                    <a:lstStyle/>
                    <a:p>
                      <a:pPr algn="ctr"/>
                      <a:r>
                        <a:rPr lang="en-US" sz="1800" dirty="0"/>
                        <a:t>Moving items from one location to another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399082645"/>
                  </a:ext>
                </a:extLst>
              </a:tr>
              <a:tr h="370840">
                <a:tc rowSpan="4">
                  <a:txBody>
                    <a:bodyPr/>
                    <a:lstStyle/>
                    <a:p>
                      <a:pPr algn="ctr"/>
                      <a:r>
                        <a:rPr lang="en-US" sz="1800" b="1" dirty="0">
                          <a:solidFill>
                            <a:srgbClr val="FD5F00"/>
                          </a:solidFill>
                        </a:rPr>
                        <a:t>Face-touching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sz="1800" dirty="0"/>
                        <a:t>Repeated face touching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849691180"/>
                  </a:ext>
                </a:extLst>
              </a:tr>
              <a:tr h="370840">
                <a:tc vMerge="1">
                  <a:txBody>
                    <a:bodyPr/>
                    <a:lstStyle/>
                    <a:p>
                      <a:pPr algn="ctr"/>
                      <a:endParaRPr lang="en-US" dirty="0"/>
                    </a:p>
                  </a:txBody>
                  <a:tcPr anchor="ctr"/>
                </a:tc>
                <a:tc>
                  <a:txBody>
                    <a:bodyPr/>
                    <a:lstStyle/>
                    <a:p>
                      <a:pPr algn="ctr"/>
                      <a:r>
                        <a:rPr lang="en-US" sz="1800" dirty="0"/>
                        <a:t>Eating and drinking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926667970"/>
                  </a:ext>
                </a:extLst>
              </a:tr>
              <a:tr h="370840">
                <a:tc vMerge="1">
                  <a:txBody>
                    <a:bodyPr/>
                    <a:lstStyle/>
                    <a:p>
                      <a:pPr algn="ctr"/>
                      <a:endParaRPr lang="en-US" dirty="0"/>
                    </a:p>
                  </a:txBody>
                  <a:tcPr anchor="ctr"/>
                </a:tc>
                <a:tc>
                  <a:txBody>
                    <a:bodyPr/>
                    <a:lstStyle/>
                    <a:p>
                      <a:pPr algn="ctr"/>
                      <a:r>
                        <a:rPr lang="en-US" sz="1800" dirty="0"/>
                        <a:t>Simulated smoking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022197355"/>
                  </a:ext>
                </a:extLst>
              </a:tr>
              <a:tr h="370840">
                <a:tc vMerge="1">
                  <a:txBody>
                    <a:bodyPr/>
                    <a:lstStyle/>
                    <a:p>
                      <a:pPr algn="ctr"/>
                      <a:endParaRPr lang="en-US" dirty="0"/>
                    </a:p>
                  </a:txBody>
                  <a:tcPr anchor="ctr"/>
                </a:tc>
                <a:tc>
                  <a:txBody>
                    <a:bodyPr/>
                    <a:lstStyle/>
                    <a:p>
                      <a:pPr algn="ctr"/>
                      <a:r>
                        <a:rPr lang="en-US" sz="1800" dirty="0"/>
                        <a:t>Adjusting eyeglasses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400465848"/>
                  </a:ext>
                </a:extLst>
              </a:tr>
            </a:tbl>
          </a:graphicData>
        </a:graphic>
      </p:graphicFrame>
    </p:spTree>
    <p:extLst>
      <p:ext uri="{BB962C8B-B14F-4D97-AF65-F5344CB8AC3E}">
        <p14:creationId xmlns:p14="http://schemas.microsoft.com/office/powerpoint/2010/main" val="2689902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77EB03-F1C9-1C42-821D-086691F0F53A}"/>
              </a:ext>
            </a:extLst>
          </p:cNvPr>
          <p:cNvGrpSpPr/>
          <p:nvPr/>
        </p:nvGrpSpPr>
        <p:grpSpPr>
          <a:xfrm>
            <a:off x="1618487" y="1606409"/>
            <a:ext cx="2734056" cy="1945892"/>
            <a:chOff x="558785" y="1606409"/>
            <a:chExt cx="3231227" cy="2303420"/>
          </a:xfrm>
        </p:grpSpPr>
        <p:sp>
          <p:nvSpPr>
            <p:cNvPr id="20" name="Rectangle 19">
              <a:extLst>
                <a:ext uri="{FF2B5EF4-FFF2-40B4-BE49-F238E27FC236}">
                  <a16:creationId xmlns:a16="http://schemas.microsoft.com/office/drawing/2014/main" id="{FCF1B3FC-0CFE-C743-8487-E3B27B43DA73}"/>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0" name="Picture 6">
              <a:extLst>
                <a:ext uri="{FF2B5EF4-FFF2-40B4-BE49-F238E27FC236}">
                  <a16:creationId xmlns:a16="http://schemas.microsoft.com/office/drawing/2014/main" id="{E6DD60DE-E57D-824E-910B-5476F104F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AD49F4F2-BF5C-E744-ABE0-C1906D27D4FE}"/>
              </a:ext>
            </a:extLst>
          </p:cNvPr>
          <p:cNvSpPr>
            <a:spLocks noGrp="1"/>
          </p:cNvSpPr>
          <p:nvPr>
            <p:ph type="title"/>
          </p:nvPr>
        </p:nvSpPr>
        <p:spPr/>
        <p:txBody>
          <a:bodyPr/>
          <a:lstStyle/>
          <a:p>
            <a:r>
              <a:rPr lang="en-TW" dirty="0"/>
              <a:t>Data Visualization (Non-Face-Touching)</a:t>
            </a:r>
          </a:p>
        </p:txBody>
      </p:sp>
      <p:sp>
        <p:nvSpPr>
          <p:cNvPr id="8" name="TextBox 7">
            <a:extLst>
              <a:ext uri="{FF2B5EF4-FFF2-40B4-BE49-F238E27FC236}">
                <a16:creationId xmlns:a16="http://schemas.microsoft.com/office/drawing/2014/main" id="{5BBC3662-3FCC-1945-AD9B-44B8E348C60B}"/>
              </a:ext>
            </a:extLst>
          </p:cNvPr>
          <p:cNvSpPr txBox="1"/>
          <p:nvPr/>
        </p:nvSpPr>
        <p:spPr>
          <a:xfrm>
            <a:off x="1618488" y="1237077"/>
            <a:ext cx="2122697" cy="369332"/>
          </a:xfrm>
          <a:prstGeom prst="rect">
            <a:avLst/>
          </a:prstGeom>
          <a:noFill/>
        </p:spPr>
        <p:txBody>
          <a:bodyPr wrap="none" rtlCol="0">
            <a:spAutoFit/>
          </a:bodyPr>
          <a:lstStyle/>
          <a:p>
            <a:r>
              <a:rPr lang="en-TW" dirty="0"/>
              <a:t>1. Use mobile phone</a:t>
            </a:r>
          </a:p>
        </p:txBody>
      </p:sp>
      <p:sp>
        <p:nvSpPr>
          <p:cNvPr id="11" name="TextBox 10">
            <a:extLst>
              <a:ext uri="{FF2B5EF4-FFF2-40B4-BE49-F238E27FC236}">
                <a16:creationId xmlns:a16="http://schemas.microsoft.com/office/drawing/2014/main" id="{9C38330A-C090-CF48-9314-D49E7E1BC87A}"/>
              </a:ext>
            </a:extLst>
          </p:cNvPr>
          <p:cNvSpPr txBox="1"/>
          <p:nvPr/>
        </p:nvSpPr>
        <p:spPr>
          <a:xfrm>
            <a:off x="4684080" y="1237077"/>
            <a:ext cx="1874809" cy="369332"/>
          </a:xfrm>
          <a:prstGeom prst="rect">
            <a:avLst/>
          </a:prstGeom>
          <a:noFill/>
        </p:spPr>
        <p:txBody>
          <a:bodyPr wrap="none" rtlCol="0">
            <a:spAutoFit/>
          </a:bodyPr>
          <a:lstStyle/>
          <a:p>
            <a:r>
              <a:rPr lang="en-TW" dirty="0"/>
              <a:t>3. Computer tasks</a:t>
            </a:r>
          </a:p>
        </p:txBody>
      </p:sp>
      <p:sp>
        <p:nvSpPr>
          <p:cNvPr id="13" name="TextBox 12">
            <a:extLst>
              <a:ext uri="{FF2B5EF4-FFF2-40B4-BE49-F238E27FC236}">
                <a16:creationId xmlns:a16="http://schemas.microsoft.com/office/drawing/2014/main" id="{C5A18096-5F8E-1B41-836F-0EC3EE54590C}"/>
              </a:ext>
            </a:extLst>
          </p:cNvPr>
          <p:cNvSpPr txBox="1"/>
          <p:nvPr/>
        </p:nvSpPr>
        <p:spPr>
          <a:xfrm>
            <a:off x="7858731" y="1243421"/>
            <a:ext cx="1565685" cy="369332"/>
          </a:xfrm>
          <a:prstGeom prst="rect">
            <a:avLst/>
          </a:prstGeom>
          <a:noFill/>
        </p:spPr>
        <p:txBody>
          <a:bodyPr wrap="none" rtlCol="0">
            <a:spAutoFit/>
          </a:bodyPr>
          <a:lstStyle/>
          <a:p>
            <a:r>
              <a:rPr lang="en-TW" dirty="0"/>
              <a:t>5. Leisure walk</a:t>
            </a:r>
          </a:p>
        </p:txBody>
      </p:sp>
      <p:grpSp>
        <p:nvGrpSpPr>
          <p:cNvPr id="22" name="Group 21">
            <a:extLst>
              <a:ext uri="{FF2B5EF4-FFF2-40B4-BE49-F238E27FC236}">
                <a16:creationId xmlns:a16="http://schemas.microsoft.com/office/drawing/2014/main" id="{83EA6E14-EB1A-AC44-BC43-5E9F14F5F3D4}"/>
              </a:ext>
            </a:extLst>
          </p:cNvPr>
          <p:cNvGrpSpPr/>
          <p:nvPr/>
        </p:nvGrpSpPr>
        <p:grpSpPr>
          <a:xfrm>
            <a:off x="4746555" y="1584544"/>
            <a:ext cx="2729689" cy="1956192"/>
            <a:chOff x="4355107" y="1598748"/>
            <a:chExt cx="3231227" cy="2315612"/>
          </a:xfrm>
        </p:grpSpPr>
        <p:sp>
          <p:nvSpPr>
            <p:cNvPr id="26" name="Rectangle 25">
              <a:extLst>
                <a:ext uri="{FF2B5EF4-FFF2-40B4-BE49-F238E27FC236}">
                  <a16:creationId xmlns:a16="http://schemas.microsoft.com/office/drawing/2014/main" id="{BAF1B217-C84F-2748-83CF-3817EFE1387F}"/>
                </a:ext>
              </a:extLst>
            </p:cNvPr>
            <p:cNvSpPr/>
            <p:nvPr/>
          </p:nvSpPr>
          <p:spPr>
            <a:xfrm>
              <a:off x="4355107" y="1598748"/>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7" name="Picture 4">
              <a:extLst>
                <a:ext uri="{FF2B5EF4-FFF2-40B4-BE49-F238E27FC236}">
                  <a16:creationId xmlns:a16="http://schemas.microsoft.com/office/drawing/2014/main" id="{B7A7DC8B-7822-CA45-97D8-9973C1480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4631" y="1610940"/>
              <a:ext cx="3181703" cy="23034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CE645D39-A190-6D4E-AF07-FD6B81090008}"/>
              </a:ext>
            </a:extLst>
          </p:cNvPr>
          <p:cNvGrpSpPr/>
          <p:nvPr/>
        </p:nvGrpSpPr>
        <p:grpSpPr>
          <a:xfrm>
            <a:off x="1618488" y="3633454"/>
            <a:ext cx="2729689" cy="2265893"/>
            <a:chOff x="1618488" y="3633454"/>
            <a:chExt cx="2729689" cy="2265893"/>
          </a:xfrm>
        </p:grpSpPr>
        <p:sp>
          <p:nvSpPr>
            <p:cNvPr id="10" name="TextBox 9">
              <a:extLst>
                <a:ext uri="{FF2B5EF4-FFF2-40B4-BE49-F238E27FC236}">
                  <a16:creationId xmlns:a16="http://schemas.microsoft.com/office/drawing/2014/main" id="{1860E6A7-A42F-7B4D-853B-B9F95854AA37}"/>
                </a:ext>
              </a:extLst>
            </p:cNvPr>
            <p:cNvSpPr txBox="1"/>
            <p:nvPr/>
          </p:nvSpPr>
          <p:spPr>
            <a:xfrm>
              <a:off x="1618488" y="3633454"/>
              <a:ext cx="1250855" cy="369332"/>
            </a:xfrm>
            <a:prstGeom prst="rect">
              <a:avLst/>
            </a:prstGeom>
            <a:noFill/>
          </p:spPr>
          <p:txBody>
            <a:bodyPr wrap="none" rtlCol="0">
              <a:spAutoFit/>
            </a:bodyPr>
            <a:lstStyle/>
            <a:p>
              <a:r>
                <a:rPr lang="en-TW" dirty="0"/>
                <a:t>2. Lying flat</a:t>
              </a:r>
            </a:p>
          </p:txBody>
        </p:sp>
        <p:sp>
          <p:nvSpPr>
            <p:cNvPr id="29" name="Rectangle 28">
              <a:extLst>
                <a:ext uri="{FF2B5EF4-FFF2-40B4-BE49-F238E27FC236}">
                  <a16:creationId xmlns:a16="http://schemas.microsoft.com/office/drawing/2014/main" id="{9AABBFA9-EB3A-A448-AE78-C4EA380A6B00}"/>
                </a:ext>
              </a:extLst>
            </p:cNvPr>
            <p:cNvSpPr/>
            <p:nvPr/>
          </p:nvSpPr>
          <p:spPr>
            <a:xfrm>
              <a:off x="1618488" y="3975320"/>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2" name="Picture 8">
              <a:extLst>
                <a:ext uri="{FF2B5EF4-FFF2-40B4-BE49-F238E27FC236}">
                  <a16:creationId xmlns:a16="http://schemas.microsoft.com/office/drawing/2014/main" id="{57880822-0AE5-304E-BAC4-3B000F6379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7306" y="3958544"/>
              <a:ext cx="2680820" cy="1940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F8BB6C5C-9DD2-1248-97C1-630C2267A438}"/>
              </a:ext>
            </a:extLst>
          </p:cNvPr>
          <p:cNvGrpSpPr/>
          <p:nvPr/>
        </p:nvGrpSpPr>
        <p:grpSpPr>
          <a:xfrm>
            <a:off x="4746554" y="3640164"/>
            <a:ext cx="2734056" cy="2271494"/>
            <a:chOff x="4746555" y="3640164"/>
            <a:chExt cx="2729689" cy="2271494"/>
          </a:xfrm>
        </p:grpSpPr>
        <p:sp>
          <p:nvSpPr>
            <p:cNvPr id="12" name="TextBox 11">
              <a:extLst>
                <a:ext uri="{FF2B5EF4-FFF2-40B4-BE49-F238E27FC236}">
                  <a16:creationId xmlns:a16="http://schemas.microsoft.com/office/drawing/2014/main" id="{90D98E23-83D5-2E4A-9F53-99D53CFDA18C}"/>
                </a:ext>
              </a:extLst>
            </p:cNvPr>
            <p:cNvSpPr txBox="1"/>
            <p:nvPr/>
          </p:nvSpPr>
          <p:spPr>
            <a:xfrm>
              <a:off x="4746555" y="3640164"/>
              <a:ext cx="1104470" cy="369332"/>
            </a:xfrm>
            <a:prstGeom prst="rect">
              <a:avLst/>
            </a:prstGeom>
            <a:noFill/>
          </p:spPr>
          <p:txBody>
            <a:bodyPr wrap="none" rtlCol="0">
              <a:spAutoFit/>
            </a:bodyPr>
            <a:lstStyle/>
            <a:p>
              <a:r>
                <a:rPr lang="en-TW" dirty="0"/>
                <a:t>4. Writing</a:t>
              </a:r>
            </a:p>
          </p:txBody>
        </p:sp>
        <p:sp>
          <p:nvSpPr>
            <p:cNvPr id="31" name="Rectangle 30">
              <a:extLst>
                <a:ext uri="{FF2B5EF4-FFF2-40B4-BE49-F238E27FC236}">
                  <a16:creationId xmlns:a16="http://schemas.microsoft.com/office/drawing/2014/main" id="{32E4D80B-56D7-F94A-BFDC-4069AA180446}"/>
                </a:ext>
              </a:extLst>
            </p:cNvPr>
            <p:cNvSpPr/>
            <p:nvPr/>
          </p:nvSpPr>
          <p:spPr>
            <a:xfrm>
              <a:off x="4746555" y="3987631"/>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4" name="Picture 10">
              <a:extLst>
                <a:ext uri="{FF2B5EF4-FFF2-40B4-BE49-F238E27FC236}">
                  <a16:creationId xmlns:a16="http://schemas.microsoft.com/office/drawing/2014/main" id="{50D3F42F-691F-824C-92DA-2A97E8942D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8696" y="3975319"/>
              <a:ext cx="2706097" cy="19240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D4C97F7F-1D7C-EF48-A78C-CD92464BB180}"/>
              </a:ext>
            </a:extLst>
          </p:cNvPr>
          <p:cNvGrpSpPr/>
          <p:nvPr/>
        </p:nvGrpSpPr>
        <p:grpSpPr>
          <a:xfrm>
            <a:off x="7871108" y="1563475"/>
            <a:ext cx="2749094" cy="1954599"/>
            <a:chOff x="7871108" y="1563475"/>
            <a:chExt cx="2749094" cy="1954599"/>
          </a:xfrm>
        </p:grpSpPr>
        <p:sp>
          <p:nvSpPr>
            <p:cNvPr id="32" name="Rectangle 31">
              <a:extLst>
                <a:ext uri="{FF2B5EF4-FFF2-40B4-BE49-F238E27FC236}">
                  <a16:creationId xmlns:a16="http://schemas.microsoft.com/office/drawing/2014/main" id="{BCEBB778-BC04-6042-9A2F-C0357D22DF6C}"/>
                </a:ext>
              </a:extLst>
            </p:cNvPr>
            <p:cNvSpPr/>
            <p:nvPr/>
          </p:nvSpPr>
          <p:spPr>
            <a:xfrm>
              <a:off x="7874622" y="1584544"/>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6" name="Picture 12">
              <a:extLst>
                <a:ext uri="{FF2B5EF4-FFF2-40B4-BE49-F238E27FC236}">
                  <a16:creationId xmlns:a16="http://schemas.microsoft.com/office/drawing/2014/main" id="{A64E7C31-3085-A741-AAF5-2F92D26175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1108" y="1563475"/>
              <a:ext cx="2749094" cy="19545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B370E098-1E2B-3D47-A971-C93B2DC902A5}"/>
              </a:ext>
            </a:extLst>
          </p:cNvPr>
          <p:cNvGrpSpPr/>
          <p:nvPr/>
        </p:nvGrpSpPr>
        <p:grpSpPr>
          <a:xfrm>
            <a:off x="7883300" y="3618299"/>
            <a:ext cx="2732390" cy="2295591"/>
            <a:chOff x="7883300" y="3618299"/>
            <a:chExt cx="2732390" cy="2295591"/>
          </a:xfrm>
        </p:grpSpPr>
        <p:sp>
          <p:nvSpPr>
            <p:cNvPr id="14" name="TextBox 13">
              <a:extLst>
                <a:ext uri="{FF2B5EF4-FFF2-40B4-BE49-F238E27FC236}">
                  <a16:creationId xmlns:a16="http://schemas.microsoft.com/office/drawing/2014/main" id="{4A2D1E52-8FE7-364F-A52A-C7D63295E7ED}"/>
                </a:ext>
              </a:extLst>
            </p:cNvPr>
            <p:cNvSpPr txBox="1"/>
            <p:nvPr/>
          </p:nvSpPr>
          <p:spPr>
            <a:xfrm>
              <a:off x="7886001" y="3618299"/>
              <a:ext cx="1687963" cy="369332"/>
            </a:xfrm>
            <a:prstGeom prst="rect">
              <a:avLst/>
            </a:prstGeom>
            <a:noFill/>
          </p:spPr>
          <p:txBody>
            <a:bodyPr wrap="none" rtlCol="0">
              <a:spAutoFit/>
            </a:bodyPr>
            <a:lstStyle/>
            <a:p>
              <a:r>
                <a:rPr lang="en-TW" dirty="0"/>
                <a:t>6. Moving items</a:t>
              </a:r>
            </a:p>
          </p:txBody>
        </p:sp>
        <p:sp>
          <p:nvSpPr>
            <p:cNvPr id="33" name="Rectangle 32">
              <a:extLst>
                <a:ext uri="{FF2B5EF4-FFF2-40B4-BE49-F238E27FC236}">
                  <a16:creationId xmlns:a16="http://schemas.microsoft.com/office/drawing/2014/main" id="{C6D1B67B-B8DE-BC4F-905F-AA9B30D50BCC}"/>
                </a:ext>
              </a:extLst>
            </p:cNvPr>
            <p:cNvSpPr/>
            <p:nvPr/>
          </p:nvSpPr>
          <p:spPr>
            <a:xfrm>
              <a:off x="7886001" y="3975319"/>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8" name="Picture 14">
              <a:extLst>
                <a:ext uri="{FF2B5EF4-FFF2-40B4-BE49-F238E27FC236}">
                  <a16:creationId xmlns:a16="http://schemas.microsoft.com/office/drawing/2014/main" id="{1B0F0F61-3F53-BD45-9F76-29E7F75288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3300" y="3973088"/>
              <a:ext cx="2729689" cy="19408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75056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77EB03-F1C9-1C42-821D-086691F0F53A}"/>
              </a:ext>
            </a:extLst>
          </p:cNvPr>
          <p:cNvGrpSpPr/>
          <p:nvPr/>
        </p:nvGrpSpPr>
        <p:grpSpPr>
          <a:xfrm>
            <a:off x="1618487" y="1606409"/>
            <a:ext cx="2734056" cy="1945892"/>
            <a:chOff x="558785" y="1606409"/>
            <a:chExt cx="3231227" cy="2303420"/>
          </a:xfrm>
        </p:grpSpPr>
        <p:sp>
          <p:nvSpPr>
            <p:cNvPr id="20" name="Rectangle 19">
              <a:extLst>
                <a:ext uri="{FF2B5EF4-FFF2-40B4-BE49-F238E27FC236}">
                  <a16:creationId xmlns:a16="http://schemas.microsoft.com/office/drawing/2014/main" id="{FCF1B3FC-0CFE-C743-8487-E3B27B43DA73}"/>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0" name="Picture 6">
              <a:extLst>
                <a:ext uri="{FF2B5EF4-FFF2-40B4-BE49-F238E27FC236}">
                  <a16:creationId xmlns:a16="http://schemas.microsoft.com/office/drawing/2014/main" id="{E6DD60DE-E57D-824E-910B-5476F104F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AD49F4F2-BF5C-E744-ABE0-C1906D27D4FE}"/>
              </a:ext>
            </a:extLst>
          </p:cNvPr>
          <p:cNvSpPr>
            <a:spLocks noGrp="1"/>
          </p:cNvSpPr>
          <p:nvPr>
            <p:ph type="title"/>
          </p:nvPr>
        </p:nvSpPr>
        <p:spPr/>
        <p:txBody>
          <a:bodyPr/>
          <a:lstStyle/>
          <a:p>
            <a:r>
              <a:rPr lang="en-TW" dirty="0"/>
              <a:t>Data Visualization (Non-Face-Touching)</a:t>
            </a:r>
          </a:p>
        </p:txBody>
      </p:sp>
      <p:sp>
        <p:nvSpPr>
          <p:cNvPr id="8" name="TextBox 7">
            <a:extLst>
              <a:ext uri="{FF2B5EF4-FFF2-40B4-BE49-F238E27FC236}">
                <a16:creationId xmlns:a16="http://schemas.microsoft.com/office/drawing/2014/main" id="{5BBC3662-3FCC-1945-AD9B-44B8E348C60B}"/>
              </a:ext>
            </a:extLst>
          </p:cNvPr>
          <p:cNvSpPr txBox="1"/>
          <p:nvPr/>
        </p:nvSpPr>
        <p:spPr>
          <a:xfrm>
            <a:off x="1618488" y="1237077"/>
            <a:ext cx="2122697" cy="369332"/>
          </a:xfrm>
          <a:prstGeom prst="rect">
            <a:avLst/>
          </a:prstGeom>
          <a:noFill/>
        </p:spPr>
        <p:txBody>
          <a:bodyPr wrap="none" rtlCol="0">
            <a:spAutoFit/>
          </a:bodyPr>
          <a:lstStyle/>
          <a:p>
            <a:r>
              <a:rPr lang="en-TW" dirty="0"/>
              <a:t>1. Use mobile phone</a:t>
            </a:r>
          </a:p>
        </p:txBody>
      </p:sp>
      <p:sp>
        <p:nvSpPr>
          <p:cNvPr id="11" name="TextBox 10">
            <a:extLst>
              <a:ext uri="{FF2B5EF4-FFF2-40B4-BE49-F238E27FC236}">
                <a16:creationId xmlns:a16="http://schemas.microsoft.com/office/drawing/2014/main" id="{9C38330A-C090-CF48-9314-D49E7E1BC87A}"/>
              </a:ext>
            </a:extLst>
          </p:cNvPr>
          <p:cNvSpPr txBox="1"/>
          <p:nvPr/>
        </p:nvSpPr>
        <p:spPr>
          <a:xfrm>
            <a:off x="4684080" y="1237077"/>
            <a:ext cx="1874809" cy="369332"/>
          </a:xfrm>
          <a:prstGeom prst="rect">
            <a:avLst/>
          </a:prstGeom>
          <a:noFill/>
        </p:spPr>
        <p:txBody>
          <a:bodyPr wrap="none" rtlCol="0">
            <a:spAutoFit/>
          </a:bodyPr>
          <a:lstStyle/>
          <a:p>
            <a:r>
              <a:rPr lang="en-TW" dirty="0"/>
              <a:t>3. Computer tasks</a:t>
            </a:r>
          </a:p>
        </p:txBody>
      </p:sp>
      <p:sp>
        <p:nvSpPr>
          <p:cNvPr id="13" name="TextBox 12">
            <a:extLst>
              <a:ext uri="{FF2B5EF4-FFF2-40B4-BE49-F238E27FC236}">
                <a16:creationId xmlns:a16="http://schemas.microsoft.com/office/drawing/2014/main" id="{C5A18096-5F8E-1B41-836F-0EC3EE54590C}"/>
              </a:ext>
            </a:extLst>
          </p:cNvPr>
          <p:cNvSpPr txBox="1"/>
          <p:nvPr/>
        </p:nvSpPr>
        <p:spPr>
          <a:xfrm>
            <a:off x="7858731" y="1243421"/>
            <a:ext cx="1565685" cy="369332"/>
          </a:xfrm>
          <a:prstGeom prst="rect">
            <a:avLst/>
          </a:prstGeom>
          <a:noFill/>
        </p:spPr>
        <p:txBody>
          <a:bodyPr wrap="none" rtlCol="0">
            <a:spAutoFit/>
          </a:bodyPr>
          <a:lstStyle/>
          <a:p>
            <a:r>
              <a:rPr lang="en-TW" dirty="0"/>
              <a:t>5. Leisure walk</a:t>
            </a:r>
          </a:p>
        </p:txBody>
      </p:sp>
      <p:grpSp>
        <p:nvGrpSpPr>
          <p:cNvPr id="22" name="Group 21">
            <a:extLst>
              <a:ext uri="{FF2B5EF4-FFF2-40B4-BE49-F238E27FC236}">
                <a16:creationId xmlns:a16="http://schemas.microsoft.com/office/drawing/2014/main" id="{83EA6E14-EB1A-AC44-BC43-5E9F14F5F3D4}"/>
              </a:ext>
            </a:extLst>
          </p:cNvPr>
          <p:cNvGrpSpPr/>
          <p:nvPr/>
        </p:nvGrpSpPr>
        <p:grpSpPr>
          <a:xfrm>
            <a:off x="4746555" y="1584544"/>
            <a:ext cx="2729689" cy="1956192"/>
            <a:chOff x="4355107" y="1598748"/>
            <a:chExt cx="3231227" cy="2315612"/>
          </a:xfrm>
        </p:grpSpPr>
        <p:sp>
          <p:nvSpPr>
            <p:cNvPr id="26" name="Rectangle 25">
              <a:extLst>
                <a:ext uri="{FF2B5EF4-FFF2-40B4-BE49-F238E27FC236}">
                  <a16:creationId xmlns:a16="http://schemas.microsoft.com/office/drawing/2014/main" id="{BAF1B217-C84F-2748-83CF-3817EFE1387F}"/>
                </a:ext>
              </a:extLst>
            </p:cNvPr>
            <p:cNvSpPr/>
            <p:nvPr/>
          </p:nvSpPr>
          <p:spPr>
            <a:xfrm>
              <a:off x="4355107" y="1598748"/>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7" name="Picture 4">
              <a:extLst>
                <a:ext uri="{FF2B5EF4-FFF2-40B4-BE49-F238E27FC236}">
                  <a16:creationId xmlns:a16="http://schemas.microsoft.com/office/drawing/2014/main" id="{B7A7DC8B-7822-CA45-97D8-9973C1480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4631" y="1610940"/>
              <a:ext cx="3181703" cy="23034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CE645D39-A190-6D4E-AF07-FD6B81090008}"/>
              </a:ext>
            </a:extLst>
          </p:cNvPr>
          <p:cNvGrpSpPr/>
          <p:nvPr/>
        </p:nvGrpSpPr>
        <p:grpSpPr>
          <a:xfrm>
            <a:off x="1618488" y="3633454"/>
            <a:ext cx="2729689" cy="2265893"/>
            <a:chOff x="1618488" y="3633454"/>
            <a:chExt cx="2729689" cy="2265893"/>
          </a:xfrm>
        </p:grpSpPr>
        <p:sp>
          <p:nvSpPr>
            <p:cNvPr id="10" name="TextBox 9">
              <a:extLst>
                <a:ext uri="{FF2B5EF4-FFF2-40B4-BE49-F238E27FC236}">
                  <a16:creationId xmlns:a16="http://schemas.microsoft.com/office/drawing/2014/main" id="{1860E6A7-A42F-7B4D-853B-B9F95854AA37}"/>
                </a:ext>
              </a:extLst>
            </p:cNvPr>
            <p:cNvSpPr txBox="1"/>
            <p:nvPr/>
          </p:nvSpPr>
          <p:spPr>
            <a:xfrm>
              <a:off x="1618488" y="3633454"/>
              <a:ext cx="1250855" cy="369332"/>
            </a:xfrm>
            <a:prstGeom prst="rect">
              <a:avLst/>
            </a:prstGeom>
            <a:noFill/>
          </p:spPr>
          <p:txBody>
            <a:bodyPr wrap="none" rtlCol="0">
              <a:spAutoFit/>
            </a:bodyPr>
            <a:lstStyle/>
            <a:p>
              <a:r>
                <a:rPr lang="en-TW" dirty="0"/>
                <a:t>2. Lying flat</a:t>
              </a:r>
            </a:p>
          </p:txBody>
        </p:sp>
        <p:sp>
          <p:nvSpPr>
            <p:cNvPr id="29" name="Rectangle 28">
              <a:extLst>
                <a:ext uri="{FF2B5EF4-FFF2-40B4-BE49-F238E27FC236}">
                  <a16:creationId xmlns:a16="http://schemas.microsoft.com/office/drawing/2014/main" id="{9AABBFA9-EB3A-A448-AE78-C4EA380A6B00}"/>
                </a:ext>
              </a:extLst>
            </p:cNvPr>
            <p:cNvSpPr/>
            <p:nvPr/>
          </p:nvSpPr>
          <p:spPr>
            <a:xfrm>
              <a:off x="1618488" y="3975320"/>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2" name="Picture 8">
              <a:extLst>
                <a:ext uri="{FF2B5EF4-FFF2-40B4-BE49-F238E27FC236}">
                  <a16:creationId xmlns:a16="http://schemas.microsoft.com/office/drawing/2014/main" id="{57880822-0AE5-304E-BAC4-3B000F6379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7306" y="3958544"/>
              <a:ext cx="2680820" cy="1940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F8BB6C5C-9DD2-1248-97C1-630C2267A438}"/>
              </a:ext>
            </a:extLst>
          </p:cNvPr>
          <p:cNvGrpSpPr/>
          <p:nvPr/>
        </p:nvGrpSpPr>
        <p:grpSpPr>
          <a:xfrm>
            <a:off x="4746554" y="3640164"/>
            <a:ext cx="2734056" cy="2271494"/>
            <a:chOff x="4746555" y="3640164"/>
            <a:chExt cx="2729689" cy="2271494"/>
          </a:xfrm>
        </p:grpSpPr>
        <p:sp>
          <p:nvSpPr>
            <p:cNvPr id="12" name="TextBox 11">
              <a:extLst>
                <a:ext uri="{FF2B5EF4-FFF2-40B4-BE49-F238E27FC236}">
                  <a16:creationId xmlns:a16="http://schemas.microsoft.com/office/drawing/2014/main" id="{90D98E23-83D5-2E4A-9F53-99D53CFDA18C}"/>
                </a:ext>
              </a:extLst>
            </p:cNvPr>
            <p:cNvSpPr txBox="1"/>
            <p:nvPr/>
          </p:nvSpPr>
          <p:spPr>
            <a:xfrm>
              <a:off x="4746555" y="3640164"/>
              <a:ext cx="1104470" cy="369332"/>
            </a:xfrm>
            <a:prstGeom prst="rect">
              <a:avLst/>
            </a:prstGeom>
            <a:noFill/>
          </p:spPr>
          <p:txBody>
            <a:bodyPr wrap="none" rtlCol="0">
              <a:spAutoFit/>
            </a:bodyPr>
            <a:lstStyle/>
            <a:p>
              <a:r>
                <a:rPr lang="en-TW" dirty="0"/>
                <a:t>4. Writing</a:t>
              </a:r>
            </a:p>
          </p:txBody>
        </p:sp>
        <p:sp>
          <p:nvSpPr>
            <p:cNvPr id="31" name="Rectangle 30">
              <a:extLst>
                <a:ext uri="{FF2B5EF4-FFF2-40B4-BE49-F238E27FC236}">
                  <a16:creationId xmlns:a16="http://schemas.microsoft.com/office/drawing/2014/main" id="{32E4D80B-56D7-F94A-BFDC-4069AA180446}"/>
                </a:ext>
              </a:extLst>
            </p:cNvPr>
            <p:cNvSpPr/>
            <p:nvPr/>
          </p:nvSpPr>
          <p:spPr>
            <a:xfrm>
              <a:off x="4746555" y="3987631"/>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4" name="Picture 10">
              <a:extLst>
                <a:ext uri="{FF2B5EF4-FFF2-40B4-BE49-F238E27FC236}">
                  <a16:creationId xmlns:a16="http://schemas.microsoft.com/office/drawing/2014/main" id="{50D3F42F-691F-824C-92DA-2A97E8942D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8696" y="3975319"/>
              <a:ext cx="2706097" cy="19240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D4C97F7F-1D7C-EF48-A78C-CD92464BB180}"/>
              </a:ext>
            </a:extLst>
          </p:cNvPr>
          <p:cNvGrpSpPr/>
          <p:nvPr/>
        </p:nvGrpSpPr>
        <p:grpSpPr>
          <a:xfrm>
            <a:off x="7871108" y="1563475"/>
            <a:ext cx="2749094" cy="1954599"/>
            <a:chOff x="7871108" y="1563475"/>
            <a:chExt cx="2749094" cy="1954599"/>
          </a:xfrm>
        </p:grpSpPr>
        <p:sp>
          <p:nvSpPr>
            <p:cNvPr id="32" name="Rectangle 31">
              <a:extLst>
                <a:ext uri="{FF2B5EF4-FFF2-40B4-BE49-F238E27FC236}">
                  <a16:creationId xmlns:a16="http://schemas.microsoft.com/office/drawing/2014/main" id="{BCEBB778-BC04-6042-9A2F-C0357D22DF6C}"/>
                </a:ext>
              </a:extLst>
            </p:cNvPr>
            <p:cNvSpPr/>
            <p:nvPr/>
          </p:nvSpPr>
          <p:spPr>
            <a:xfrm>
              <a:off x="7874622" y="1584544"/>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6" name="Picture 12">
              <a:extLst>
                <a:ext uri="{FF2B5EF4-FFF2-40B4-BE49-F238E27FC236}">
                  <a16:creationId xmlns:a16="http://schemas.microsoft.com/office/drawing/2014/main" id="{A64E7C31-3085-A741-AAF5-2F92D26175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1108" y="1563475"/>
              <a:ext cx="2749094" cy="19545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B370E098-1E2B-3D47-A971-C93B2DC902A5}"/>
              </a:ext>
            </a:extLst>
          </p:cNvPr>
          <p:cNvGrpSpPr/>
          <p:nvPr/>
        </p:nvGrpSpPr>
        <p:grpSpPr>
          <a:xfrm>
            <a:off x="7883300" y="3618299"/>
            <a:ext cx="2732390" cy="2295591"/>
            <a:chOff x="7883300" y="3618299"/>
            <a:chExt cx="2732390" cy="2295591"/>
          </a:xfrm>
        </p:grpSpPr>
        <p:sp>
          <p:nvSpPr>
            <p:cNvPr id="14" name="TextBox 13">
              <a:extLst>
                <a:ext uri="{FF2B5EF4-FFF2-40B4-BE49-F238E27FC236}">
                  <a16:creationId xmlns:a16="http://schemas.microsoft.com/office/drawing/2014/main" id="{4A2D1E52-8FE7-364F-A52A-C7D63295E7ED}"/>
                </a:ext>
              </a:extLst>
            </p:cNvPr>
            <p:cNvSpPr txBox="1"/>
            <p:nvPr/>
          </p:nvSpPr>
          <p:spPr>
            <a:xfrm>
              <a:off x="7886001" y="3618299"/>
              <a:ext cx="1687963" cy="369332"/>
            </a:xfrm>
            <a:prstGeom prst="rect">
              <a:avLst/>
            </a:prstGeom>
            <a:noFill/>
          </p:spPr>
          <p:txBody>
            <a:bodyPr wrap="none" rtlCol="0">
              <a:spAutoFit/>
            </a:bodyPr>
            <a:lstStyle/>
            <a:p>
              <a:r>
                <a:rPr lang="en-TW" dirty="0"/>
                <a:t>6. Moving items</a:t>
              </a:r>
            </a:p>
          </p:txBody>
        </p:sp>
        <p:sp>
          <p:nvSpPr>
            <p:cNvPr id="33" name="Rectangle 32">
              <a:extLst>
                <a:ext uri="{FF2B5EF4-FFF2-40B4-BE49-F238E27FC236}">
                  <a16:creationId xmlns:a16="http://schemas.microsoft.com/office/drawing/2014/main" id="{C6D1B67B-B8DE-BC4F-905F-AA9B30D50BCC}"/>
                </a:ext>
              </a:extLst>
            </p:cNvPr>
            <p:cNvSpPr/>
            <p:nvPr/>
          </p:nvSpPr>
          <p:spPr>
            <a:xfrm>
              <a:off x="7886001" y="3975319"/>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8" name="Picture 14">
              <a:extLst>
                <a:ext uri="{FF2B5EF4-FFF2-40B4-BE49-F238E27FC236}">
                  <a16:creationId xmlns:a16="http://schemas.microsoft.com/office/drawing/2014/main" id="{1B0F0F61-3F53-BD45-9F76-29E7F75288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3300" y="3973088"/>
              <a:ext cx="2729689" cy="1940802"/>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a:extLst>
              <a:ext uri="{FF2B5EF4-FFF2-40B4-BE49-F238E27FC236}">
                <a16:creationId xmlns:a16="http://schemas.microsoft.com/office/drawing/2014/main" id="{B20C6EB1-8B95-4E40-B62B-2AFE199FE950}"/>
              </a:ext>
            </a:extLst>
          </p:cNvPr>
          <p:cNvSpPr/>
          <p:nvPr/>
        </p:nvSpPr>
        <p:spPr>
          <a:xfrm>
            <a:off x="1441343" y="3208149"/>
            <a:ext cx="3022170" cy="30042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0824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77EB03-F1C9-1C42-821D-086691F0F53A}"/>
              </a:ext>
            </a:extLst>
          </p:cNvPr>
          <p:cNvGrpSpPr/>
          <p:nvPr/>
        </p:nvGrpSpPr>
        <p:grpSpPr>
          <a:xfrm>
            <a:off x="1618487" y="1606409"/>
            <a:ext cx="2734056" cy="1945892"/>
            <a:chOff x="558785" y="1606409"/>
            <a:chExt cx="3231227" cy="2303420"/>
          </a:xfrm>
        </p:grpSpPr>
        <p:sp>
          <p:nvSpPr>
            <p:cNvPr id="20" name="Rectangle 19">
              <a:extLst>
                <a:ext uri="{FF2B5EF4-FFF2-40B4-BE49-F238E27FC236}">
                  <a16:creationId xmlns:a16="http://schemas.microsoft.com/office/drawing/2014/main" id="{FCF1B3FC-0CFE-C743-8487-E3B27B43DA73}"/>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0" name="Picture 6">
              <a:extLst>
                <a:ext uri="{FF2B5EF4-FFF2-40B4-BE49-F238E27FC236}">
                  <a16:creationId xmlns:a16="http://schemas.microsoft.com/office/drawing/2014/main" id="{E6DD60DE-E57D-824E-910B-5476F104F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AD49F4F2-BF5C-E744-ABE0-C1906D27D4FE}"/>
              </a:ext>
            </a:extLst>
          </p:cNvPr>
          <p:cNvSpPr>
            <a:spLocks noGrp="1"/>
          </p:cNvSpPr>
          <p:nvPr>
            <p:ph type="title"/>
          </p:nvPr>
        </p:nvSpPr>
        <p:spPr/>
        <p:txBody>
          <a:bodyPr/>
          <a:lstStyle/>
          <a:p>
            <a:r>
              <a:rPr lang="en-TW" dirty="0"/>
              <a:t>Data Visualization (Non-Face-Touching)</a:t>
            </a:r>
          </a:p>
        </p:txBody>
      </p:sp>
      <p:sp>
        <p:nvSpPr>
          <p:cNvPr id="8" name="TextBox 7">
            <a:extLst>
              <a:ext uri="{FF2B5EF4-FFF2-40B4-BE49-F238E27FC236}">
                <a16:creationId xmlns:a16="http://schemas.microsoft.com/office/drawing/2014/main" id="{5BBC3662-3FCC-1945-AD9B-44B8E348C60B}"/>
              </a:ext>
            </a:extLst>
          </p:cNvPr>
          <p:cNvSpPr txBox="1"/>
          <p:nvPr/>
        </p:nvSpPr>
        <p:spPr>
          <a:xfrm>
            <a:off x="1618488" y="1237077"/>
            <a:ext cx="2122697" cy="369332"/>
          </a:xfrm>
          <a:prstGeom prst="rect">
            <a:avLst/>
          </a:prstGeom>
          <a:noFill/>
        </p:spPr>
        <p:txBody>
          <a:bodyPr wrap="none" rtlCol="0">
            <a:spAutoFit/>
          </a:bodyPr>
          <a:lstStyle/>
          <a:p>
            <a:r>
              <a:rPr lang="en-TW" dirty="0"/>
              <a:t>1. Use mobile phone</a:t>
            </a:r>
          </a:p>
        </p:txBody>
      </p:sp>
      <p:sp>
        <p:nvSpPr>
          <p:cNvPr id="11" name="TextBox 10">
            <a:extLst>
              <a:ext uri="{FF2B5EF4-FFF2-40B4-BE49-F238E27FC236}">
                <a16:creationId xmlns:a16="http://schemas.microsoft.com/office/drawing/2014/main" id="{9C38330A-C090-CF48-9314-D49E7E1BC87A}"/>
              </a:ext>
            </a:extLst>
          </p:cNvPr>
          <p:cNvSpPr txBox="1"/>
          <p:nvPr/>
        </p:nvSpPr>
        <p:spPr>
          <a:xfrm>
            <a:off x="4684080" y="1237077"/>
            <a:ext cx="1874809" cy="369332"/>
          </a:xfrm>
          <a:prstGeom prst="rect">
            <a:avLst/>
          </a:prstGeom>
          <a:noFill/>
        </p:spPr>
        <p:txBody>
          <a:bodyPr wrap="none" rtlCol="0">
            <a:spAutoFit/>
          </a:bodyPr>
          <a:lstStyle/>
          <a:p>
            <a:r>
              <a:rPr lang="en-TW" dirty="0"/>
              <a:t>3. Computer tasks</a:t>
            </a:r>
          </a:p>
        </p:txBody>
      </p:sp>
      <p:sp>
        <p:nvSpPr>
          <p:cNvPr id="13" name="TextBox 12">
            <a:extLst>
              <a:ext uri="{FF2B5EF4-FFF2-40B4-BE49-F238E27FC236}">
                <a16:creationId xmlns:a16="http://schemas.microsoft.com/office/drawing/2014/main" id="{C5A18096-5F8E-1B41-836F-0EC3EE54590C}"/>
              </a:ext>
            </a:extLst>
          </p:cNvPr>
          <p:cNvSpPr txBox="1"/>
          <p:nvPr/>
        </p:nvSpPr>
        <p:spPr>
          <a:xfrm>
            <a:off x="7858731" y="1243421"/>
            <a:ext cx="1565685" cy="369332"/>
          </a:xfrm>
          <a:prstGeom prst="rect">
            <a:avLst/>
          </a:prstGeom>
          <a:noFill/>
        </p:spPr>
        <p:txBody>
          <a:bodyPr wrap="none" rtlCol="0">
            <a:spAutoFit/>
          </a:bodyPr>
          <a:lstStyle/>
          <a:p>
            <a:r>
              <a:rPr lang="en-TW" dirty="0"/>
              <a:t>5. Leisure walk</a:t>
            </a:r>
          </a:p>
        </p:txBody>
      </p:sp>
      <p:grpSp>
        <p:nvGrpSpPr>
          <p:cNvPr id="22" name="Group 21">
            <a:extLst>
              <a:ext uri="{FF2B5EF4-FFF2-40B4-BE49-F238E27FC236}">
                <a16:creationId xmlns:a16="http://schemas.microsoft.com/office/drawing/2014/main" id="{83EA6E14-EB1A-AC44-BC43-5E9F14F5F3D4}"/>
              </a:ext>
            </a:extLst>
          </p:cNvPr>
          <p:cNvGrpSpPr/>
          <p:nvPr/>
        </p:nvGrpSpPr>
        <p:grpSpPr>
          <a:xfrm>
            <a:off x="4746555" y="1584544"/>
            <a:ext cx="2729689" cy="1956192"/>
            <a:chOff x="4355107" y="1598748"/>
            <a:chExt cx="3231227" cy="2315612"/>
          </a:xfrm>
        </p:grpSpPr>
        <p:sp>
          <p:nvSpPr>
            <p:cNvPr id="26" name="Rectangle 25">
              <a:extLst>
                <a:ext uri="{FF2B5EF4-FFF2-40B4-BE49-F238E27FC236}">
                  <a16:creationId xmlns:a16="http://schemas.microsoft.com/office/drawing/2014/main" id="{BAF1B217-C84F-2748-83CF-3817EFE1387F}"/>
                </a:ext>
              </a:extLst>
            </p:cNvPr>
            <p:cNvSpPr/>
            <p:nvPr/>
          </p:nvSpPr>
          <p:spPr>
            <a:xfrm>
              <a:off x="4355107" y="1598748"/>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7" name="Picture 4">
              <a:extLst>
                <a:ext uri="{FF2B5EF4-FFF2-40B4-BE49-F238E27FC236}">
                  <a16:creationId xmlns:a16="http://schemas.microsoft.com/office/drawing/2014/main" id="{B7A7DC8B-7822-CA45-97D8-9973C1480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4631" y="1610940"/>
              <a:ext cx="3181703" cy="23034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CE645D39-A190-6D4E-AF07-FD6B81090008}"/>
              </a:ext>
            </a:extLst>
          </p:cNvPr>
          <p:cNvGrpSpPr/>
          <p:nvPr/>
        </p:nvGrpSpPr>
        <p:grpSpPr>
          <a:xfrm>
            <a:off x="1618488" y="3633454"/>
            <a:ext cx="2729689" cy="2265893"/>
            <a:chOff x="1618488" y="3633454"/>
            <a:chExt cx="2729689" cy="2265893"/>
          </a:xfrm>
        </p:grpSpPr>
        <p:sp>
          <p:nvSpPr>
            <p:cNvPr id="10" name="TextBox 9">
              <a:extLst>
                <a:ext uri="{FF2B5EF4-FFF2-40B4-BE49-F238E27FC236}">
                  <a16:creationId xmlns:a16="http://schemas.microsoft.com/office/drawing/2014/main" id="{1860E6A7-A42F-7B4D-853B-B9F95854AA37}"/>
                </a:ext>
              </a:extLst>
            </p:cNvPr>
            <p:cNvSpPr txBox="1"/>
            <p:nvPr/>
          </p:nvSpPr>
          <p:spPr>
            <a:xfrm>
              <a:off x="1618488" y="3633454"/>
              <a:ext cx="1250855" cy="369332"/>
            </a:xfrm>
            <a:prstGeom prst="rect">
              <a:avLst/>
            </a:prstGeom>
            <a:noFill/>
          </p:spPr>
          <p:txBody>
            <a:bodyPr wrap="none" rtlCol="0">
              <a:spAutoFit/>
            </a:bodyPr>
            <a:lstStyle/>
            <a:p>
              <a:r>
                <a:rPr lang="en-TW" dirty="0"/>
                <a:t>2. Lying flat</a:t>
              </a:r>
            </a:p>
          </p:txBody>
        </p:sp>
        <p:sp>
          <p:nvSpPr>
            <p:cNvPr id="29" name="Rectangle 28">
              <a:extLst>
                <a:ext uri="{FF2B5EF4-FFF2-40B4-BE49-F238E27FC236}">
                  <a16:creationId xmlns:a16="http://schemas.microsoft.com/office/drawing/2014/main" id="{9AABBFA9-EB3A-A448-AE78-C4EA380A6B00}"/>
                </a:ext>
              </a:extLst>
            </p:cNvPr>
            <p:cNvSpPr/>
            <p:nvPr/>
          </p:nvSpPr>
          <p:spPr>
            <a:xfrm>
              <a:off x="1618488" y="3975320"/>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2" name="Picture 8">
              <a:extLst>
                <a:ext uri="{FF2B5EF4-FFF2-40B4-BE49-F238E27FC236}">
                  <a16:creationId xmlns:a16="http://schemas.microsoft.com/office/drawing/2014/main" id="{57880822-0AE5-304E-BAC4-3B000F6379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7306" y="3958544"/>
              <a:ext cx="2680820" cy="1940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F8BB6C5C-9DD2-1248-97C1-630C2267A438}"/>
              </a:ext>
            </a:extLst>
          </p:cNvPr>
          <p:cNvGrpSpPr/>
          <p:nvPr/>
        </p:nvGrpSpPr>
        <p:grpSpPr>
          <a:xfrm>
            <a:off x="4746554" y="3640164"/>
            <a:ext cx="2734056" cy="2271494"/>
            <a:chOff x="4746555" y="3640164"/>
            <a:chExt cx="2729689" cy="2271494"/>
          </a:xfrm>
        </p:grpSpPr>
        <p:sp>
          <p:nvSpPr>
            <p:cNvPr id="12" name="TextBox 11">
              <a:extLst>
                <a:ext uri="{FF2B5EF4-FFF2-40B4-BE49-F238E27FC236}">
                  <a16:creationId xmlns:a16="http://schemas.microsoft.com/office/drawing/2014/main" id="{90D98E23-83D5-2E4A-9F53-99D53CFDA18C}"/>
                </a:ext>
              </a:extLst>
            </p:cNvPr>
            <p:cNvSpPr txBox="1"/>
            <p:nvPr/>
          </p:nvSpPr>
          <p:spPr>
            <a:xfrm>
              <a:off x="4746555" y="3640164"/>
              <a:ext cx="1104470" cy="369332"/>
            </a:xfrm>
            <a:prstGeom prst="rect">
              <a:avLst/>
            </a:prstGeom>
            <a:noFill/>
          </p:spPr>
          <p:txBody>
            <a:bodyPr wrap="none" rtlCol="0">
              <a:spAutoFit/>
            </a:bodyPr>
            <a:lstStyle/>
            <a:p>
              <a:r>
                <a:rPr lang="en-TW" dirty="0"/>
                <a:t>4. Writing</a:t>
              </a:r>
            </a:p>
          </p:txBody>
        </p:sp>
        <p:sp>
          <p:nvSpPr>
            <p:cNvPr id="31" name="Rectangle 30">
              <a:extLst>
                <a:ext uri="{FF2B5EF4-FFF2-40B4-BE49-F238E27FC236}">
                  <a16:creationId xmlns:a16="http://schemas.microsoft.com/office/drawing/2014/main" id="{32E4D80B-56D7-F94A-BFDC-4069AA180446}"/>
                </a:ext>
              </a:extLst>
            </p:cNvPr>
            <p:cNvSpPr/>
            <p:nvPr/>
          </p:nvSpPr>
          <p:spPr>
            <a:xfrm>
              <a:off x="4746555" y="3987631"/>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4" name="Picture 10">
              <a:extLst>
                <a:ext uri="{FF2B5EF4-FFF2-40B4-BE49-F238E27FC236}">
                  <a16:creationId xmlns:a16="http://schemas.microsoft.com/office/drawing/2014/main" id="{50D3F42F-691F-824C-92DA-2A97E8942D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8696" y="3975319"/>
              <a:ext cx="2706097" cy="19240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D4C97F7F-1D7C-EF48-A78C-CD92464BB180}"/>
              </a:ext>
            </a:extLst>
          </p:cNvPr>
          <p:cNvGrpSpPr/>
          <p:nvPr/>
        </p:nvGrpSpPr>
        <p:grpSpPr>
          <a:xfrm>
            <a:off x="7871108" y="1563475"/>
            <a:ext cx="2749094" cy="1954599"/>
            <a:chOff x="7871108" y="1563475"/>
            <a:chExt cx="2749094" cy="1954599"/>
          </a:xfrm>
        </p:grpSpPr>
        <p:sp>
          <p:nvSpPr>
            <p:cNvPr id="32" name="Rectangle 31">
              <a:extLst>
                <a:ext uri="{FF2B5EF4-FFF2-40B4-BE49-F238E27FC236}">
                  <a16:creationId xmlns:a16="http://schemas.microsoft.com/office/drawing/2014/main" id="{BCEBB778-BC04-6042-9A2F-C0357D22DF6C}"/>
                </a:ext>
              </a:extLst>
            </p:cNvPr>
            <p:cNvSpPr/>
            <p:nvPr/>
          </p:nvSpPr>
          <p:spPr>
            <a:xfrm>
              <a:off x="7874622" y="1584544"/>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6" name="Picture 12">
              <a:extLst>
                <a:ext uri="{FF2B5EF4-FFF2-40B4-BE49-F238E27FC236}">
                  <a16:creationId xmlns:a16="http://schemas.microsoft.com/office/drawing/2014/main" id="{A64E7C31-3085-A741-AAF5-2F92D26175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1108" y="1563475"/>
              <a:ext cx="2749094" cy="19545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B370E098-1E2B-3D47-A971-C93B2DC902A5}"/>
              </a:ext>
            </a:extLst>
          </p:cNvPr>
          <p:cNvGrpSpPr/>
          <p:nvPr/>
        </p:nvGrpSpPr>
        <p:grpSpPr>
          <a:xfrm>
            <a:off x="7883300" y="3618299"/>
            <a:ext cx="2732390" cy="2295591"/>
            <a:chOff x="7883300" y="3618299"/>
            <a:chExt cx="2732390" cy="2295591"/>
          </a:xfrm>
        </p:grpSpPr>
        <p:sp>
          <p:nvSpPr>
            <p:cNvPr id="14" name="TextBox 13">
              <a:extLst>
                <a:ext uri="{FF2B5EF4-FFF2-40B4-BE49-F238E27FC236}">
                  <a16:creationId xmlns:a16="http://schemas.microsoft.com/office/drawing/2014/main" id="{4A2D1E52-8FE7-364F-A52A-C7D63295E7ED}"/>
                </a:ext>
              </a:extLst>
            </p:cNvPr>
            <p:cNvSpPr txBox="1"/>
            <p:nvPr/>
          </p:nvSpPr>
          <p:spPr>
            <a:xfrm>
              <a:off x="7886001" y="3618299"/>
              <a:ext cx="1687963" cy="369332"/>
            </a:xfrm>
            <a:prstGeom prst="rect">
              <a:avLst/>
            </a:prstGeom>
            <a:noFill/>
          </p:spPr>
          <p:txBody>
            <a:bodyPr wrap="none" rtlCol="0">
              <a:spAutoFit/>
            </a:bodyPr>
            <a:lstStyle/>
            <a:p>
              <a:r>
                <a:rPr lang="en-TW" dirty="0"/>
                <a:t>6. Moving items</a:t>
              </a:r>
            </a:p>
          </p:txBody>
        </p:sp>
        <p:sp>
          <p:nvSpPr>
            <p:cNvPr id="33" name="Rectangle 32">
              <a:extLst>
                <a:ext uri="{FF2B5EF4-FFF2-40B4-BE49-F238E27FC236}">
                  <a16:creationId xmlns:a16="http://schemas.microsoft.com/office/drawing/2014/main" id="{C6D1B67B-B8DE-BC4F-905F-AA9B30D50BCC}"/>
                </a:ext>
              </a:extLst>
            </p:cNvPr>
            <p:cNvSpPr/>
            <p:nvPr/>
          </p:nvSpPr>
          <p:spPr>
            <a:xfrm>
              <a:off x="7886001" y="3975319"/>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8" name="Picture 14">
              <a:extLst>
                <a:ext uri="{FF2B5EF4-FFF2-40B4-BE49-F238E27FC236}">
                  <a16:creationId xmlns:a16="http://schemas.microsoft.com/office/drawing/2014/main" id="{1B0F0F61-3F53-BD45-9F76-29E7F75288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3300" y="3973088"/>
              <a:ext cx="2729689" cy="1940802"/>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a:extLst>
              <a:ext uri="{FF2B5EF4-FFF2-40B4-BE49-F238E27FC236}">
                <a16:creationId xmlns:a16="http://schemas.microsoft.com/office/drawing/2014/main" id="{B20C6EB1-8B95-4E40-B62B-2AFE199FE950}"/>
              </a:ext>
            </a:extLst>
          </p:cNvPr>
          <p:cNvSpPr/>
          <p:nvPr/>
        </p:nvSpPr>
        <p:spPr>
          <a:xfrm>
            <a:off x="1729455" y="1525256"/>
            <a:ext cx="314929" cy="21149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1486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77EB03-F1C9-1C42-821D-086691F0F53A}"/>
              </a:ext>
            </a:extLst>
          </p:cNvPr>
          <p:cNvGrpSpPr/>
          <p:nvPr/>
        </p:nvGrpSpPr>
        <p:grpSpPr>
          <a:xfrm>
            <a:off x="1618487" y="1606409"/>
            <a:ext cx="2734056" cy="1945892"/>
            <a:chOff x="558785" y="1606409"/>
            <a:chExt cx="3231227" cy="2303420"/>
          </a:xfrm>
        </p:grpSpPr>
        <p:sp>
          <p:nvSpPr>
            <p:cNvPr id="20" name="Rectangle 19">
              <a:extLst>
                <a:ext uri="{FF2B5EF4-FFF2-40B4-BE49-F238E27FC236}">
                  <a16:creationId xmlns:a16="http://schemas.microsoft.com/office/drawing/2014/main" id="{FCF1B3FC-0CFE-C743-8487-E3B27B43DA73}"/>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0" name="Picture 6">
              <a:extLst>
                <a:ext uri="{FF2B5EF4-FFF2-40B4-BE49-F238E27FC236}">
                  <a16:creationId xmlns:a16="http://schemas.microsoft.com/office/drawing/2014/main" id="{E6DD60DE-E57D-824E-910B-5476F104F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AD49F4F2-BF5C-E744-ABE0-C1906D27D4FE}"/>
              </a:ext>
            </a:extLst>
          </p:cNvPr>
          <p:cNvSpPr>
            <a:spLocks noGrp="1"/>
          </p:cNvSpPr>
          <p:nvPr>
            <p:ph type="title"/>
          </p:nvPr>
        </p:nvSpPr>
        <p:spPr/>
        <p:txBody>
          <a:bodyPr/>
          <a:lstStyle/>
          <a:p>
            <a:r>
              <a:rPr lang="en-TW" dirty="0"/>
              <a:t>Data Visualization (Non-Face-Touching)</a:t>
            </a:r>
          </a:p>
        </p:txBody>
      </p:sp>
      <p:sp>
        <p:nvSpPr>
          <p:cNvPr id="8" name="TextBox 7">
            <a:extLst>
              <a:ext uri="{FF2B5EF4-FFF2-40B4-BE49-F238E27FC236}">
                <a16:creationId xmlns:a16="http://schemas.microsoft.com/office/drawing/2014/main" id="{5BBC3662-3FCC-1945-AD9B-44B8E348C60B}"/>
              </a:ext>
            </a:extLst>
          </p:cNvPr>
          <p:cNvSpPr txBox="1"/>
          <p:nvPr/>
        </p:nvSpPr>
        <p:spPr>
          <a:xfrm>
            <a:off x="1618488" y="1237077"/>
            <a:ext cx="2122697" cy="369332"/>
          </a:xfrm>
          <a:prstGeom prst="rect">
            <a:avLst/>
          </a:prstGeom>
          <a:noFill/>
        </p:spPr>
        <p:txBody>
          <a:bodyPr wrap="none" rtlCol="0">
            <a:spAutoFit/>
          </a:bodyPr>
          <a:lstStyle/>
          <a:p>
            <a:r>
              <a:rPr lang="en-TW" dirty="0"/>
              <a:t>1. Use mobile phone</a:t>
            </a:r>
          </a:p>
        </p:txBody>
      </p:sp>
      <p:sp>
        <p:nvSpPr>
          <p:cNvPr id="11" name="TextBox 10">
            <a:extLst>
              <a:ext uri="{FF2B5EF4-FFF2-40B4-BE49-F238E27FC236}">
                <a16:creationId xmlns:a16="http://schemas.microsoft.com/office/drawing/2014/main" id="{9C38330A-C090-CF48-9314-D49E7E1BC87A}"/>
              </a:ext>
            </a:extLst>
          </p:cNvPr>
          <p:cNvSpPr txBox="1"/>
          <p:nvPr/>
        </p:nvSpPr>
        <p:spPr>
          <a:xfrm>
            <a:off x="4684080" y="1237077"/>
            <a:ext cx="1874809" cy="369332"/>
          </a:xfrm>
          <a:prstGeom prst="rect">
            <a:avLst/>
          </a:prstGeom>
          <a:noFill/>
        </p:spPr>
        <p:txBody>
          <a:bodyPr wrap="none" rtlCol="0">
            <a:spAutoFit/>
          </a:bodyPr>
          <a:lstStyle/>
          <a:p>
            <a:r>
              <a:rPr lang="en-TW" dirty="0"/>
              <a:t>3. Computer tasks</a:t>
            </a:r>
          </a:p>
        </p:txBody>
      </p:sp>
      <p:sp>
        <p:nvSpPr>
          <p:cNvPr id="13" name="TextBox 12">
            <a:extLst>
              <a:ext uri="{FF2B5EF4-FFF2-40B4-BE49-F238E27FC236}">
                <a16:creationId xmlns:a16="http://schemas.microsoft.com/office/drawing/2014/main" id="{C5A18096-5F8E-1B41-836F-0EC3EE54590C}"/>
              </a:ext>
            </a:extLst>
          </p:cNvPr>
          <p:cNvSpPr txBox="1"/>
          <p:nvPr/>
        </p:nvSpPr>
        <p:spPr>
          <a:xfrm>
            <a:off x="7858731" y="1243421"/>
            <a:ext cx="1565685" cy="369332"/>
          </a:xfrm>
          <a:prstGeom prst="rect">
            <a:avLst/>
          </a:prstGeom>
          <a:noFill/>
        </p:spPr>
        <p:txBody>
          <a:bodyPr wrap="none" rtlCol="0">
            <a:spAutoFit/>
          </a:bodyPr>
          <a:lstStyle/>
          <a:p>
            <a:r>
              <a:rPr lang="en-TW" dirty="0"/>
              <a:t>5. Leisure walk</a:t>
            </a:r>
          </a:p>
        </p:txBody>
      </p:sp>
      <p:grpSp>
        <p:nvGrpSpPr>
          <p:cNvPr id="22" name="Group 21">
            <a:extLst>
              <a:ext uri="{FF2B5EF4-FFF2-40B4-BE49-F238E27FC236}">
                <a16:creationId xmlns:a16="http://schemas.microsoft.com/office/drawing/2014/main" id="{83EA6E14-EB1A-AC44-BC43-5E9F14F5F3D4}"/>
              </a:ext>
            </a:extLst>
          </p:cNvPr>
          <p:cNvGrpSpPr/>
          <p:nvPr/>
        </p:nvGrpSpPr>
        <p:grpSpPr>
          <a:xfrm>
            <a:off x="4746555" y="1584544"/>
            <a:ext cx="2729689" cy="1956192"/>
            <a:chOff x="4355107" y="1598748"/>
            <a:chExt cx="3231227" cy="2315612"/>
          </a:xfrm>
        </p:grpSpPr>
        <p:sp>
          <p:nvSpPr>
            <p:cNvPr id="26" name="Rectangle 25">
              <a:extLst>
                <a:ext uri="{FF2B5EF4-FFF2-40B4-BE49-F238E27FC236}">
                  <a16:creationId xmlns:a16="http://schemas.microsoft.com/office/drawing/2014/main" id="{BAF1B217-C84F-2748-83CF-3817EFE1387F}"/>
                </a:ext>
              </a:extLst>
            </p:cNvPr>
            <p:cNvSpPr/>
            <p:nvPr/>
          </p:nvSpPr>
          <p:spPr>
            <a:xfrm>
              <a:off x="4355107" y="1598748"/>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7" name="Picture 4">
              <a:extLst>
                <a:ext uri="{FF2B5EF4-FFF2-40B4-BE49-F238E27FC236}">
                  <a16:creationId xmlns:a16="http://schemas.microsoft.com/office/drawing/2014/main" id="{B7A7DC8B-7822-CA45-97D8-9973C1480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4631" y="1610940"/>
              <a:ext cx="3181703" cy="23034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CE645D39-A190-6D4E-AF07-FD6B81090008}"/>
              </a:ext>
            </a:extLst>
          </p:cNvPr>
          <p:cNvGrpSpPr/>
          <p:nvPr/>
        </p:nvGrpSpPr>
        <p:grpSpPr>
          <a:xfrm>
            <a:off x="1618488" y="3633454"/>
            <a:ext cx="2729689" cy="2265893"/>
            <a:chOff x="1618488" y="3633454"/>
            <a:chExt cx="2729689" cy="2265893"/>
          </a:xfrm>
        </p:grpSpPr>
        <p:sp>
          <p:nvSpPr>
            <p:cNvPr id="10" name="TextBox 9">
              <a:extLst>
                <a:ext uri="{FF2B5EF4-FFF2-40B4-BE49-F238E27FC236}">
                  <a16:creationId xmlns:a16="http://schemas.microsoft.com/office/drawing/2014/main" id="{1860E6A7-A42F-7B4D-853B-B9F95854AA37}"/>
                </a:ext>
              </a:extLst>
            </p:cNvPr>
            <p:cNvSpPr txBox="1"/>
            <p:nvPr/>
          </p:nvSpPr>
          <p:spPr>
            <a:xfrm>
              <a:off x="1618488" y="3633454"/>
              <a:ext cx="1250855" cy="369332"/>
            </a:xfrm>
            <a:prstGeom prst="rect">
              <a:avLst/>
            </a:prstGeom>
            <a:noFill/>
          </p:spPr>
          <p:txBody>
            <a:bodyPr wrap="none" rtlCol="0">
              <a:spAutoFit/>
            </a:bodyPr>
            <a:lstStyle/>
            <a:p>
              <a:r>
                <a:rPr lang="en-TW" dirty="0"/>
                <a:t>2. Lying flat</a:t>
              </a:r>
            </a:p>
          </p:txBody>
        </p:sp>
        <p:sp>
          <p:nvSpPr>
            <p:cNvPr id="29" name="Rectangle 28">
              <a:extLst>
                <a:ext uri="{FF2B5EF4-FFF2-40B4-BE49-F238E27FC236}">
                  <a16:creationId xmlns:a16="http://schemas.microsoft.com/office/drawing/2014/main" id="{9AABBFA9-EB3A-A448-AE78-C4EA380A6B00}"/>
                </a:ext>
              </a:extLst>
            </p:cNvPr>
            <p:cNvSpPr/>
            <p:nvPr/>
          </p:nvSpPr>
          <p:spPr>
            <a:xfrm>
              <a:off x="1618488" y="3975320"/>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2" name="Picture 8">
              <a:extLst>
                <a:ext uri="{FF2B5EF4-FFF2-40B4-BE49-F238E27FC236}">
                  <a16:creationId xmlns:a16="http://schemas.microsoft.com/office/drawing/2014/main" id="{57880822-0AE5-304E-BAC4-3B000F6379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7306" y="3958544"/>
              <a:ext cx="2680820" cy="1940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F8BB6C5C-9DD2-1248-97C1-630C2267A438}"/>
              </a:ext>
            </a:extLst>
          </p:cNvPr>
          <p:cNvGrpSpPr/>
          <p:nvPr/>
        </p:nvGrpSpPr>
        <p:grpSpPr>
          <a:xfrm>
            <a:off x="4746554" y="3640164"/>
            <a:ext cx="2734056" cy="2271494"/>
            <a:chOff x="4746555" y="3640164"/>
            <a:chExt cx="2729689" cy="2271494"/>
          </a:xfrm>
        </p:grpSpPr>
        <p:sp>
          <p:nvSpPr>
            <p:cNvPr id="12" name="TextBox 11">
              <a:extLst>
                <a:ext uri="{FF2B5EF4-FFF2-40B4-BE49-F238E27FC236}">
                  <a16:creationId xmlns:a16="http://schemas.microsoft.com/office/drawing/2014/main" id="{90D98E23-83D5-2E4A-9F53-99D53CFDA18C}"/>
                </a:ext>
              </a:extLst>
            </p:cNvPr>
            <p:cNvSpPr txBox="1"/>
            <p:nvPr/>
          </p:nvSpPr>
          <p:spPr>
            <a:xfrm>
              <a:off x="4746555" y="3640164"/>
              <a:ext cx="1104470" cy="369332"/>
            </a:xfrm>
            <a:prstGeom prst="rect">
              <a:avLst/>
            </a:prstGeom>
            <a:noFill/>
          </p:spPr>
          <p:txBody>
            <a:bodyPr wrap="none" rtlCol="0">
              <a:spAutoFit/>
            </a:bodyPr>
            <a:lstStyle/>
            <a:p>
              <a:r>
                <a:rPr lang="en-TW" dirty="0"/>
                <a:t>4. Writing</a:t>
              </a:r>
            </a:p>
          </p:txBody>
        </p:sp>
        <p:sp>
          <p:nvSpPr>
            <p:cNvPr id="31" name="Rectangle 30">
              <a:extLst>
                <a:ext uri="{FF2B5EF4-FFF2-40B4-BE49-F238E27FC236}">
                  <a16:creationId xmlns:a16="http://schemas.microsoft.com/office/drawing/2014/main" id="{32E4D80B-56D7-F94A-BFDC-4069AA180446}"/>
                </a:ext>
              </a:extLst>
            </p:cNvPr>
            <p:cNvSpPr/>
            <p:nvPr/>
          </p:nvSpPr>
          <p:spPr>
            <a:xfrm>
              <a:off x="4746555" y="3987631"/>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4" name="Picture 10">
              <a:extLst>
                <a:ext uri="{FF2B5EF4-FFF2-40B4-BE49-F238E27FC236}">
                  <a16:creationId xmlns:a16="http://schemas.microsoft.com/office/drawing/2014/main" id="{50D3F42F-691F-824C-92DA-2A97E8942D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8696" y="3975319"/>
              <a:ext cx="2706097" cy="19240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D4C97F7F-1D7C-EF48-A78C-CD92464BB180}"/>
              </a:ext>
            </a:extLst>
          </p:cNvPr>
          <p:cNvGrpSpPr/>
          <p:nvPr/>
        </p:nvGrpSpPr>
        <p:grpSpPr>
          <a:xfrm>
            <a:off x="7871108" y="1563475"/>
            <a:ext cx="2749094" cy="1954599"/>
            <a:chOff x="7871108" y="1563475"/>
            <a:chExt cx="2749094" cy="1954599"/>
          </a:xfrm>
        </p:grpSpPr>
        <p:sp>
          <p:nvSpPr>
            <p:cNvPr id="32" name="Rectangle 31">
              <a:extLst>
                <a:ext uri="{FF2B5EF4-FFF2-40B4-BE49-F238E27FC236}">
                  <a16:creationId xmlns:a16="http://schemas.microsoft.com/office/drawing/2014/main" id="{BCEBB778-BC04-6042-9A2F-C0357D22DF6C}"/>
                </a:ext>
              </a:extLst>
            </p:cNvPr>
            <p:cNvSpPr/>
            <p:nvPr/>
          </p:nvSpPr>
          <p:spPr>
            <a:xfrm>
              <a:off x="7874622" y="1584544"/>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6" name="Picture 12">
              <a:extLst>
                <a:ext uri="{FF2B5EF4-FFF2-40B4-BE49-F238E27FC236}">
                  <a16:creationId xmlns:a16="http://schemas.microsoft.com/office/drawing/2014/main" id="{A64E7C31-3085-A741-AAF5-2F92D26175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1108" y="1563475"/>
              <a:ext cx="2749094" cy="19545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B370E098-1E2B-3D47-A971-C93B2DC902A5}"/>
              </a:ext>
            </a:extLst>
          </p:cNvPr>
          <p:cNvGrpSpPr/>
          <p:nvPr/>
        </p:nvGrpSpPr>
        <p:grpSpPr>
          <a:xfrm>
            <a:off x="7883300" y="3618299"/>
            <a:ext cx="2732390" cy="2295591"/>
            <a:chOff x="7883300" y="3618299"/>
            <a:chExt cx="2732390" cy="2295591"/>
          </a:xfrm>
        </p:grpSpPr>
        <p:sp>
          <p:nvSpPr>
            <p:cNvPr id="14" name="TextBox 13">
              <a:extLst>
                <a:ext uri="{FF2B5EF4-FFF2-40B4-BE49-F238E27FC236}">
                  <a16:creationId xmlns:a16="http://schemas.microsoft.com/office/drawing/2014/main" id="{4A2D1E52-8FE7-364F-A52A-C7D63295E7ED}"/>
                </a:ext>
              </a:extLst>
            </p:cNvPr>
            <p:cNvSpPr txBox="1"/>
            <p:nvPr/>
          </p:nvSpPr>
          <p:spPr>
            <a:xfrm>
              <a:off x="7886001" y="3618299"/>
              <a:ext cx="1687963" cy="369332"/>
            </a:xfrm>
            <a:prstGeom prst="rect">
              <a:avLst/>
            </a:prstGeom>
            <a:noFill/>
          </p:spPr>
          <p:txBody>
            <a:bodyPr wrap="none" rtlCol="0">
              <a:spAutoFit/>
            </a:bodyPr>
            <a:lstStyle/>
            <a:p>
              <a:r>
                <a:rPr lang="en-TW" dirty="0"/>
                <a:t>6. Moving items</a:t>
              </a:r>
            </a:p>
          </p:txBody>
        </p:sp>
        <p:sp>
          <p:nvSpPr>
            <p:cNvPr id="33" name="Rectangle 32">
              <a:extLst>
                <a:ext uri="{FF2B5EF4-FFF2-40B4-BE49-F238E27FC236}">
                  <a16:creationId xmlns:a16="http://schemas.microsoft.com/office/drawing/2014/main" id="{C6D1B67B-B8DE-BC4F-905F-AA9B30D50BCC}"/>
                </a:ext>
              </a:extLst>
            </p:cNvPr>
            <p:cNvSpPr/>
            <p:nvPr/>
          </p:nvSpPr>
          <p:spPr>
            <a:xfrm>
              <a:off x="7886001" y="3975319"/>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38" name="Picture 14">
              <a:extLst>
                <a:ext uri="{FF2B5EF4-FFF2-40B4-BE49-F238E27FC236}">
                  <a16:creationId xmlns:a16="http://schemas.microsoft.com/office/drawing/2014/main" id="{1B0F0F61-3F53-BD45-9F76-29E7F75288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3300" y="3973088"/>
              <a:ext cx="2729689" cy="1940802"/>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a:extLst>
              <a:ext uri="{FF2B5EF4-FFF2-40B4-BE49-F238E27FC236}">
                <a16:creationId xmlns:a16="http://schemas.microsoft.com/office/drawing/2014/main" id="{B20C6EB1-8B95-4E40-B62B-2AFE199FE950}"/>
              </a:ext>
            </a:extLst>
          </p:cNvPr>
          <p:cNvSpPr/>
          <p:nvPr/>
        </p:nvSpPr>
        <p:spPr>
          <a:xfrm>
            <a:off x="3859079" y="2836185"/>
            <a:ext cx="524943" cy="54632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64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08CB-07B9-2344-8968-314C29A09CD7}"/>
              </a:ext>
            </a:extLst>
          </p:cNvPr>
          <p:cNvSpPr>
            <a:spLocks noGrp="1"/>
          </p:cNvSpPr>
          <p:nvPr>
            <p:ph type="title"/>
          </p:nvPr>
        </p:nvSpPr>
        <p:spPr/>
        <p:txBody>
          <a:bodyPr/>
          <a:lstStyle/>
          <a:p>
            <a:r>
              <a:rPr lang="en-TW" dirty="0"/>
              <a:t>Data Visualization (Face-Touching)</a:t>
            </a:r>
          </a:p>
        </p:txBody>
      </p:sp>
      <p:sp>
        <p:nvSpPr>
          <p:cNvPr id="8" name="TextBox 7">
            <a:extLst>
              <a:ext uri="{FF2B5EF4-FFF2-40B4-BE49-F238E27FC236}">
                <a16:creationId xmlns:a16="http://schemas.microsoft.com/office/drawing/2014/main" id="{33EDAF06-5C3A-E34A-8232-D0DB812DAEE0}"/>
              </a:ext>
            </a:extLst>
          </p:cNvPr>
          <p:cNvSpPr txBox="1"/>
          <p:nvPr/>
        </p:nvSpPr>
        <p:spPr>
          <a:xfrm>
            <a:off x="2333663" y="1321356"/>
            <a:ext cx="2676374" cy="369332"/>
          </a:xfrm>
          <a:prstGeom prst="rect">
            <a:avLst/>
          </a:prstGeom>
          <a:noFill/>
        </p:spPr>
        <p:txBody>
          <a:bodyPr wrap="none" rtlCol="0">
            <a:spAutoFit/>
          </a:bodyPr>
          <a:lstStyle/>
          <a:p>
            <a:r>
              <a:rPr lang="en-TW" dirty="0"/>
              <a:t>7. Repeated face touching </a:t>
            </a:r>
          </a:p>
        </p:txBody>
      </p:sp>
      <p:sp>
        <p:nvSpPr>
          <p:cNvPr id="9" name="TextBox 8">
            <a:extLst>
              <a:ext uri="{FF2B5EF4-FFF2-40B4-BE49-F238E27FC236}">
                <a16:creationId xmlns:a16="http://schemas.microsoft.com/office/drawing/2014/main" id="{1C464BD7-A8C6-1841-AB05-929A275AD9AB}"/>
              </a:ext>
            </a:extLst>
          </p:cNvPr>
          <p:cNvSpPr txBox="1"/>
          <p:nvPr/>
        </p:nvSpPr>
        <p:spPr>
          <a:xfrm>
            <a:off x="2372968" y="4024879"/>
            <a:ext cx="2214517" cy="369332"/>
          </a:xfrm>
          <a:prstGeom prst="rect">
            <a:avLst/>
          </a:prstGeom>
          <a:noFill/>
        </p:spPr>
        <p:txBody>
          <a:bodyPr wrap="none" rtlCol="0">
            <a:spAutoFit/>
          </a:bodyPr>
          <a:lstStyle/>
          <a:p>
            <a:r>
              <a:rPr lang="en-TW" dirty="0"/>
              <a:t>8. Eating and drinking</a:t>
            </a:r>
          </a:p>
        </p:txBody>
      </p:sp>
      <p:sp>
        <p:nvSpPr>
          <p:cNvPr id="25" name="TextBox 24">
            <a:extLst>
              <a:ext uri="{FF2B5EF4-FFF2-40B4-BE49-F238E27FC236}">
                <a16:creationId xmlns:a16="http://schemas.microsoft.com/office/drawing/2014/main" id="{AC93D19E-20C0-0A4E-BB6D-62CA0CFD2A16}"/>
              </a:ext>
            </a:extLst>
          </p:cNvPr>
          <p:cNvSpPr txBox="1"/>
          <p:nvPr/>
        </p:nvSpPr>
        <p:spPr>
          <a:xfrm>
            <a:off x="5874361" y="4024879"/>
            <a:ext cx="2449260" cy="369332"/>
          </a:xfrm>
          <a:prstGeom prst="rect">
            <a:avLst/>
          </a:prstGeom>
          <a:noFill/>
        </p:spPr>
        <p:txBody>
          <a:bodyPr wrap="none" rtlCol="0">
            <a:spAutoFit/>
          </a:bodyPr>
          <a:lstStyle/>
          <a:p>
            <a:r>
              <a:rPr lang="en-TW" dirty="0"/>
              <a:t>10. Adjusting eyeglasses</a:t>
            </a:r>
          </a:p>
        </p:txBody>
      </p:sp>
      <p:grpSp>
        <p:nvGrpSpPr>
          <p:cNvPr id="29" name="Group 28">
            <a:extLst>
              <a:ext uri="{FF2B5EF4-FFF2-40B4-BE49-F238E27FC236}">
                <a16:creationId xmlns:a16="http://schemas.microsoft.com/office/drawing/2014/main" id="{D0F5883A-E0D3-B443-835C-B977F6F59E73}"/>
              </a:ext>
            </a:extLst>
          </p:cNvPr>
          <p:cNvGrpSpPr/>
          <p:nvPr/>
        </p:nvGrpSpPr>
        <p:grpSpPr>
          <a:xfrm>
            <a:off x="2372968" y="1714587"/>
            <a:ext cx="3172319" cy="2261426"/>
            <a:chOff x="2954331" y="1668823"/>
            <a:chExt cx="2729689" cy="1945892"/>
          </a:xfrm>
        </p:grpSpPr>
        <p:sp>
          <p:nvSpPr>
            <p:cNvPr id="11" name="Rectangle 10">
              <a:extLst>
                <a:ext uri="{FF2B5EF4-FFF2-40B4-BE49-F238E27FC236}">
                  <a16:creationId xmlns:a16="http://schemas.microsoft.com/office/drawing/2014/main" id="{FB5BBAFD-ED3F-8349-ABD2-F0930C6A55C6}"/>
                </a:ext>
              </a:extLst>
            </p:cNvPr>
            <p:cNvSpPr/>
            <p:nvPr/>
          </p:nvSpPr>
          <p:spPr>
            <a:xfrm>
              <a:off x="2954331" y="1668823"/>
              <a:ext cx="2729689" cy="19458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074" name="Picture 2">
              <a:extLst>
                <a:ext uri="{FF2B5EF4-FFF2-40B4-BE49-F238E27FC236}">
                  <a16:creationId xmlns:a16="http://schemas.microsoft.com/office/drawing/2014/main" id="{369CBE08-3594-EB47-85DA-33D512AB8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6127" y="1678496"/>
              <a:ext cx="2706095" cy="19240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a:extLst>
              <a:ext uri="{FF2B5EF4-FFF2-40B4-BE49-F238E27FC236}">
                <a16:creationId xmlns:a16="http://schemas.microsoft.com/office/drawing/2014/main" id="{A7BBC85B-AC9E-BC4E-AAE9-2C47F62E046D}"/>
              </a:ext>
            </a:extLst>
          </p:cNvPr>
          <p:cNvGrpSpPr/>
          <p:nvPr/>
        </p:nvGrpSpPr>
        <p:grpSpPr>
          <a:xfrm>
            <a:off x="2333663" y="4395606"/>
            <a:ext cx="3242608" cy="2256402"/>
            <a:chOff x="6043702" y="1666441"/>
            <a:chExt cx="2768385" cy="1926409"/>
          </a:xfrm>
        </p:grpSpPr>
        <p:sp>
          <p:nvSpPr>
            <p:cNvPr id="22" name="Rectangle 21">
              <a:extLst>
                <a:ext uri="{FF2B5EF4-FFF2-40B4-BE49-F238E27FC236}">
                  <a16:creationId xmlns:a16="http://schemas.microsoft.com/office/drawing/2014/main" id="{308AADC2-0961-3E47-920D-E04326CD9E91}"/>
                </a:ext>
              </a:extLst>
            </p:cNvPr>
            <p:cNvSpPr/>
            <p:nvPr/>
          </p:nvSpPr>
          <p:spPr>
            <a:xfrm>
              <a:off x="6082398" y="1668823"/>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076" name="Picture 4">
              <a:extLst>
                <a:ext uri="{FF2B5EF4-FFF2-40B4-BE49-F238E27FC236}">
                  <a16:creationId xmlns:a16="http://schemas.microsoft.com/office/drawing/2014/main" id="{FD4217CD-9FFE-894C-872A-D59807EFA1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3702" y="1666441"/>
              <a:ext cx="2768385" cy="192402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BA7B56B5-3D32-2043-8D45-1F551BD8E02E}"/>
              </a:ext>
            </a:extLst>
          </p:cNvPr>
          <p:cNvSpPr txBox="1"/>
          <p:nvPr/>
        </p:nvSpPr>
        <p:spPr>
          <a:xfrm>
            <a:off x="5874435" y="1318229"/>
            <a:ext cx="2187009" cy="369332"/>
          </a:xfrm>
          <a:prstGeom prst="rect">
            <a:avLst/>
          </a:prstGeom>
          <a:noFill/>
        </p:spPr>
        <p:txBody>
          <a:bodyPr wrap="none" rtlCol="0">
            <a:spAutoFit/>
          </a:bodyPr>
          <a:lstStyle/>
          <a:p>
            <a:r>
              <a:rPr lang="en-TW" dirty="0"/>
              <a:t>9. Simulated smoking</a:t>
            </a:r>
          </a:p>
        </p:txBody>
      </p:sp>
      <p:grpSp>
        <p:nvGrpSpPr>
          <p:cNvPr id="33" name="Group 32">
            <a:extLst>
              <a:ext uri="{FF2B5EF4-FFF2-40B4-BE49-F238E27FC236}">
                <a16:creationId xmlns:a16="http://schemas.microsoft.com/office/drawing/2014/main" id="{3C12DD0D-C596-384E-8350-128CAE397239}"/>
              </a:ext>
            </a:extLst>
          </p:cNvPr>
          <p:cNvGrpSpPr/>
          <p:nvPr/>
        </p:nvGrpSpPr>
        <p:grpSpPr>
          <a:xfrm>
            <a:off x="5874361" y="1687561"/>
            <a:ext cx="3179968" cy="2261426"/>
            <a:chOff x="2937592" y="4042822"/>
            <a:chExt cx="2746428" cy="1953115"/>
          </a:xfrm>
        </p:grpSpPr>
        <p:sp>
          <p:nvSpPr>
            <p:cNvPr id="19" name="Rectangle 18">
              <a:extLst>
                <a:ext uri="{FF2B5EF4-FFF2-40B4-BE49-F238E27FC236}">
                  <a16:creationId xmlns:a16="http://schemas.microsoft.com/office/drawing/2014/main" id="{4938B252-BD00-DF41-A92E-C02FA2968B97}"/>
                </a:ext>
              </a:extLst>
            </p:cNvPr>
            <p:cNvSpPr/>
            <p:nvPr/>
          </p:nvSpPr>
          <p:spPr>
            <a:xfrm>
              <a:off x="2954331" y="4071910"/>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078" name="Picture 6">
              <a:extLst>
                <a:ext uri="{FF2B5EF4-FFF2-40B4-BE49-F238E27FC236}">
                  <a16:creationId xmlns:a16="http://schemas.microsoft.com/office/drawing/2014/main" id="{DD3EC9A4-3084-6343-9665-19E534A7A2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7592" y="4042822"/>
              <a:ext cx="2729689" cy="19408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D1C3CC54-8EDF-7346-B496-92ED3A2FEE10}"/>
              </a:ext>
            </a:extLst>
          </p:cNvPr>
          <p:cNvGrpSpPr/>
          <p:nvPr/>
        </p:nvGrpSpPr>
        <p:grpSpPr>
          <a:xfrm>
            <a:off x="5874361" y="4397183"/>
            <a:ext cx="3160586" cy="2252036"/>
            <a:chOff x="6082398" y="4059598"/>
            <a:chExt cx="2741068" cy="1953114"/>
          </a:xfrm>
        </p:grpSpPr>
        <p:sp>
          <p:nvSpPr>
            <p:cNvPr id="26" name="Rectangle 25">
              <a:extLst>
                <a:ext uri="{FF2B5EF4-FFF2-40B4-BE49-F238E27FC236}">
                  <a16:creationId xmlns:a16="http://schemas.microsoft.com/office/drawing/2014/main" id="{6196F5FF-BF16-974A-A83A-9DE2BA27FFDD}"/>
                </a:ext>
              </a:extLst>
            </p:cNvPr>
            <p:cNvSpPr/>
            <p:nvPr/>
          </p:nvSpPr>
          <p:spPr>
            <a:xfrm>
              <a:off x="6093777" y="4059598"/>
              <a:ext cx="2729689" cy="19240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080" name="Picture 8">
              <a:extLst>
                <a:ext uri="{FF2B5EF4-FFF2-40B4-BE49-F238E27FC236}">
                  <a16:creationId xmlns:a16="http://schemas.microsoft.com/office/drawing/2014/main" id="{B5D64893-4512-AE49-ADA8-F5B834032F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2398" y="4071910"/>
              <a:ext cx="2729689" cy="19408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81663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6B87A-3484-8D45-A116-FAD9AFDA686E}"/>
              </a:ext>
            </a:extLst>
          </p:cNvPr>
          <p:cNvSpPr>
            <a:spLocks noGrp="1"/>
          </p:cNvSpPr>
          <p:nvPr>
            <p:ph type="title"/>
          </p:nvPr>
        </p:nvSpPr>
        <p:spPr/>
        <p:txBody>
          <a:bodyPr/>
          <a:lstStyle/>
          <a:p>
            <a:r>
              <a:rPr lang="en-US" dirty="0"/>
              <a:t>Method – Dynamic Time Warping (DTW)</a:t>
            </a:r>
            <a:endParaRPr lang="en-TW" dirty="0"/>
          </a:p>
        </p:txBody>
      </p:sp>
      <p:sp>
        <p:nvSpPr>
          <p:cNvPr id="3" name="Content Placeholder 2">
            <a:extLst>
              <a:ext uri="{FF2B5EF4-FFF2-40B4-BE49-F238E27FC236}">
                <a16:creationId xmlns:a16="http://schemas.microsoft.com/office/drawing/2014/main" id="{E4AC30E7-A83C-704C-AF61-67CA373C7C6D}"/>
              </a:ext>
            </a:extLst>
          </p:cNvPr>
          <p:cNvSpPr>
            <a:spLocks noGrp="1"/>
          </p:cNvSpPr>
          <p:nvPr>
            <p:ph idx="1"/>
          </p:nvPr>
        </p:nvSpPr>
        <p:spPr>
          <a:xfrm>
            <a:off x="838199" y="1825625"/>
            <a:ext cx="10515599" cy="3809056"/>
          </a:xfrm>
        </p:spPr>
        <p:txBody>
          <a:bodyPr>
            <a:normAutofit/>
          </a:bodyPr>
          <a:lstStyle/>
          <a:p>
            <a:r>
              <a:rPr lang="en-US" dirty="0"/>
              <a:t>A </a:t>
            </a:r>
            <a:r>
              <a:rPr lang="en-US" dirty="0">
                <a:solidFill>
                  <a:schemeClr val="accent2"/>
                </a:solidFill>
              </a:rPr>
              <a:t>template matching</a:t>
            </a:r>
            <a:r>
              <a:rPr lang="en-US" dirty="0"/>
              <a:t> algorithm that m</a:t>
            </a:r>
            <a:r>
              <a:rPr lang="en-TW"/>
              <a:t>easure</a:t>
            </a:r>
            <a:r>
              <a:rPr lang="en-US" dirty="0"/>
              <a:t>s</a:t>
            </a:r>
            <a:r>
              <a:rPr lang="en-TW"/>
              <a:t> </a:t>
            </a:r>
            <a:r>
              <a:rPr lang="en-US" dirty="0"/>
              <a:t>the </a:t>
            </a:r>
            <a:r>
              <a:rPr lang="en-TW"/>
              <a:t>similarity </a:t>
            </a:r>
            <a:r>
              <a:rPr lang="en-TW" dirty="0"/>
              <a:t>between two </a:t>
            </a:r>
            <a:r>
              <a:rPr lang="en-TW"/>
              <a:t>time series</a:t>
            </a:r>
            <a:r>
              <a:rPr lang="en-US" baseline="30000" dirty="0"/>
              <a:t>1</a:t>
            </a:r>
            <a:r>
              <a:rPr lang="en-TW"/>
              <a:t> </a:t>
            </a:r>
            <a:r>
              <a:rPr lang="en-US" dirty="0"/>
              <a:t>which may </a:t>
            </a:r>
            <a:r>
              <a:rPr lang="en-US" dirty="0">
                <a:solidFill>
                  <a:schemeClr val="accent2"/>
                </a:solidFill>
              </a:rPr>
              <a:t>vary in length</a:t>
            </a:r>
            <a:endParaRPr lang="en-TW" dirty="0">
              <a:solidFill>
                <a:schemeClr val="accent2"/>
              </a:solidFill>
            </a:endParaRPr>
          </a:p>
          <a:p>
            <a:pPr marL="0" indent="0">
              <a:buNone/>
            </a:pPr>
            <a:endParaRPr lang="en-US" dirty="0"/>
          </a:p>
          <a:p>
            <a:r>
              <a:rPr lang="en-US" dirty="0"/>
              <a:t>Compared with ML-based methods</a:t>
            </a:r>
            <a:endParaRPr lang="en-US" dirty="0">
              <a:solidFill>
                <a:schemeClr val="accent2"/>
              </a:solidFill>
            </a:endParaRPr>
          </a:p>
          <a:p>
            <a:pPr lvl="1"/>
            <a:r>
              <a:rPr lang="en-US" dirty="0"/>
              <a:t>Rapid prototyping</a:t>
            </a:r>
            <a:r>
              <a:rPr lang="en-US" baseline="30000" dirty="0"/>
              <a:t>2</a:t>
            </a:r>
            <a:endParaRPr lang="en-US" dirty="0"/>
          </a:p>
          <a:p>
            <a:pPr lvl="1"/>
            <a:r>
              <a:rPr lang="en-US" dirty="0"/>
              <a:t>P</a:t>
            </a:r>
            <a:r>
              <a:rPr lang="en-TW" dirty="0"/>
              <a:t>rovides considerable accuracy with </a:t>
            </a:r>
            <a:r>
              <a:rPr lang="en-TW">
                <a:solidFill>
                  <a:schemeClr val="accent2"/>
                </a:solidFill>
              </a:rPr>
              <a:t>limited data</a:t>
            </a:r>
            <a:r>
              <a:rPr lang="en-US" dirty="0">
                <a:solidFill>
                  <a:schemeClr val="accent2"/>
                </a:solidFill>
              </a:rPr>
              <a:t> </a:t>
            </a:r>
            <a:r>
              <a:rPr lang="en-US" dirty="0"/>
              <a:t>for hand-based activity recognition</a:t>
            </a:r>
            <a:r>
              <a:rPr lang="en-US" baseline="30000" dirty="0"/>
              <a:t>3</a:t>
            </a:r>
            <a:endParaRPr lang="en-US" dirty="0"/>
          </a:p>
          <a:p>
            <a:pPr marL="0" indent="0">
              <a:buNone/>
            </a:pPr>
            <a:endParaRPr lang="en-TW" dirty="0">
              <a:solidFill>
                <a:schemeClr val="accent2"/>
              </a:solidFill>
            </a:endParaRPr>
          </a:p>
        </p:txBody>
      </p:sp>
      <p:sp>
        <p:nvSpPr>
          <p:cNvPr id="42" name="Rectangle 41">
            <a:extLst>
              <a:ext uri="{FF2B5EF4-FFF2-40B4-BE49-F238E27FC236}">
                <a16:creationId xmlns:a16="http://schemas.microsoft.com/office/drawing/2014/main" id="{97581BEC-7A03-DE4C-A44F-7DB303264313}"/>
              </a:ext>
            </a:extLst>
          </p:cNvPr>
          <p:cNvSpPr/>
          <p:nvPr/>
        </p:nvSpPr>
        <p:spPr>
          <a:xfrm>
            <a:off x="2012160" y="5842337"/>
            <a:ext cx="7155732" cy="1015663"/>
          </a:xfrm>
          <a:prstGeom prst="rect">
            <a:avLst/>
          </a:prstGeom>
        </p:spPr>
        <p:txBody>
          <a:bodyPr wrap="square">
            <a:spAutoFit/>
          </a:bodyPr>
          <a:lstStyle/>
          <a:p>
            <a:pPr marL="228600" indent="-228600">
              <a:buAutoNum type="arabicPeriod"/>
            </a:pPr>
            <a:r>
              <a:rPr lang="en-US" sz="1000" dirty="0"/>
              <a:t>Donald J Berndt and James Clifford. 1994. Using dynamic time warping to find patterns in time series. In KDD workshop, 359–370.</a:t>
            </a:r>
          </a:p>
          <a:p>
            <a:pPr marL="228600" indent="-228600">
              <a:buFontTx/>
              <a:buAutoNum type="arabicPeriod"/>
            </a:pPr>
            <a:r>
              <a:rPr lang="en-US" sz="1000" dirty="0"/>
              <a:t>Radu-Daniel </a:t>
            </a:r>
            <a:r>
              <a:rPr lang="en-US" sz="1000" dirty="0" err="1"/>
              <a:t>Vatavu</a:t>
            </a:r>
            <a:r>
              <a:rPr lang="en-US" sz="1000" dirty="0"/>
              <a:t>, Lisa Anthony, and Jacob O </a:t>
            </a:r>
            <a:r>
              <a:rPr lang="en-US" sz="1000" dirty="0" err="1"/>
              <a:t>Wobbrock</a:t>
            </a:r>
            <a:r>
              <a:rPr lang="en-US" sz="1000" dirty="0"/>
              <a:t>. 2012. Gestures as Point Clouds: A $P Recognizer for User Interface Prototypes. In Proceedings of the 14th ACM International Conference on Multimodal Interaction (ICMI ’12), 273–280. https://</a:t>
            </a:r>
            <a:r>
              <a:rPr lang="en-US" sz="1000" dirty="0" err="1"/>
              <a:t>doi.org</a:t>
            </a:r>
            <a:r>
              <a:rPr lang="en-US" sz="1000" dirty="0"/>
              <a:t>/10.1145/2388676.2388732</a:t>
            </a:r>
          </a:p>
          <a:p>
            <a:pPr marL="228600" indent="-228600">
              <a:buAutoNum type="arabicPeriod"/>
            </a:pPr>
            <a:r>
              <a:rPr lang="en-US" sz="1000" dirty="0"/>
              <a:t>Jiayang Liu, Lin Zhong, </a:t>
            </a:r>
            <a:r>
              <a:rPr lang="en-US" sz="1000" dirty="0" err="1"/>
              <a:t>Jehan</a:t>
            </a:r>
            <a:r>
              <a:rPr lang="en-US" sz="1000" dirty="0"/>
              <a:t> </a:t>
            </a:r>
            <a:r>
              <a:rPr lang="en-US" sz="1000" dirty="0" err="1"/>
              <a:t>Wickramasuriya</a:t>
            </a:r>
            <a:r>
              <a:rPr lang="en-US" sz="1000" dirty="0"/>
              <a:t>, and </a:t>
            </a:r>
            <a:r>
              <a:rPr lang="en-US" sz="1000" dirty="0" err="1"/>
              <a:t>Venu</a:t>
            </a:r>
            <a:r>
              <a:rPr lang="en-US" sz="1000" dirty="0"/>
              <a:t> Vasudevan. 2009. </a:t>
            </a:r>
            <a:r>
              <a:rPr lang="en-US" sz="1000" dirty="0" err="1"/>
              <a:t>UWave</a:t>
            </a:r>
            <a:r>
              <a:rPr lang="en-US" sz="1000" dirty="0"/>
              <a:t>: Accelerometer-Based Personalized Gesture Recognition and Its Applications. Pervasive Mob. </a:t>
            </a:r>
            <a:r>
              <a:rPr lang="en-US" sz="1000" dirty="0" err="1"/>
              <a:t>Comput</a:t>
            </a:r>
            <a:r>
              <a:rPr lang="en-US" sz="1000" dirty="0"/>
              <a:t>. 5, 6: 657–675. </a:t>
            </a:r>
            <a:r>
              <a:rPr lang="en-US" sz="1000" dirty="0">
                <a:hlinkClick r:id="rId3"/>
              </a:rPr>
              <a:t>https://doi.org/10.1016/j.pmcj.2009.07.007</a:t>
            </a:r>
            <a:endParaRPr lang="en-US" sz="1000" dirty="0"/>
          </a:p>
        </p:txBody>
      </p:sp>
    </p:spTree>
    <p:extLst>
      <p:ext uri="{BB962C8B-B14F-4D97-AF65-F5344CB8AC3E}">
        <p14:creationId xmlns:p14="http://schemas.microsoft.com/office/powerpoint/2010/main" val="3389286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6B87A-3484-8D45-A116-FAD9AFDA686E}"/>
              </a:ext>
            </a:extLst>
          </p:cNvPr>
          <p:cNvSpPr>
            <a:spLocks noGrp="1"/>
          </p:cNvSpPr>
          <p:nvPr>
            <p:ph type="title"/>
          </p:nvPr>
        </p:nvSpPr>
        <p:spPr/>
        <p:txBody>
          <a:bodyPr/>
          <a:lstStyle/>
          <a:p>
            <a:r>
              <a:rPr lang="en-US" dirty="0"/>
              <a:t>Method – Dynamic Time Warping (DTW)</a:t>
            </a:r>
            <a:endParaRPr lang="en-TW"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4AC30E7-A83C-704C-AF61-67CA373C7C6D}"/>
                  </a:ext>
                </a:extLst>
              </p:cNvPr>
              <p:cNvSpPr>
                <a:spLocks noGrp="1"/>
              </p:cNvSpPr>
              <p:nvPr>
                <p:ph idx="1"/>
              </p:nvPr>
            </p:nvSpPr>
            <p:spPr>
              <a:xfrm>
                <a:off x="838199" y="1825625"/>
                <a:ext cx="10515599" cy="3809056"/>
              </a:xfrm>
            </p:spPr>
            <p:txBody>
              <a:bodyPr>
                <a:normAutofit/>
              </a:bodyPr>
              <a:lstStyle/>
              <a:p>
                <a:r>
                  <a:rPr lang="en-TW"/>
                  <a:t>DTW </a:t>
                </a:r>
                <a:r>
                  <a:rPr lang="en-TW" dirty="0"/>
                  <a:t>on </a:t>
                </a:r>
                <a:r>
                  <a:rPr lang="en-TW" dirty="0">
                    <a:solidFill>
                      <a:schemeClr val="accent2"/>
                    </a:solidFill>
                  </a:rPr>
                  <a:t>tri-axial</a:t>
                </a:r>
                <a:r>
                  <a:rPr lang="en-TW" dirty="0"/>
                  <a:t> accelerometer data</a:t>
                </a:r>
              </a:p>
              <a:p>
                <a:pPr lvl="1"/>
                <a14:m>
                  <m:oMath xmlns:m="http://schemas.openxmlformats.org/officeDocument/2006/math">
                    <m:r>
                      <a:rPr lang="en-US" b="0" i="1" smtClean="0">
                        <a:latin typeface="Cambria Math" panose="02040503050406030204" pitchFamily="18" charset="0"/>
                      </a:rPr>
                      <m:t>𝐷𝑇𝑊</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 </m:t>
                    </m:r>
                    <m:r>
                      <a:rPr lang="en-US" b="0" i="1" smtClean="0">
                        <a:latin typeface="Cambria Math" panose="02040503050406030204" pitchFamily="18" charset="0"/>
                      </a:rPr>
                      <m:t>𝐵</m:t>
                    </m:r>
                    <m:r>
                      <a:rPr lang="en-US" b="0" i="1" smtClean="0">
                        <a:latin typeface="Cambria Math" panose="02040503050406030204" pitchFamily="18" charset="0"/>
                      </a:rPr>
                      <m:t>)= </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𝐷𝑇𝑊</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𝐴</m:t>
                                </m:r>
                              </m:e>
                              <m:sub>
                                <m:r>
                                  <a:rPr lang="en-US" i="1">
                                    <a:latin typeface="Cambria Math" panose="02040503050406030204" pitchFamily="18" charset="0"/>
                                  </a:rPr>
                                  <m:t>𝑥</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𝐵</m:t>
                                </m:r>
                              </m:e>
                              <m:sub>
                                <m:r>
                                  <a:rPr lang="en-US" i="1" smtClean="0">
                                    <a:latin typeface="Cambria Math" panose="02040503050406030204" pitchFamily="18" charset="0"/>
                                  </a:rPr>
                                  <m:t>𝑥</m:t>
                                </m:r>
                              </m:sub>
                            </m:sSub>
                            <m:r>
                              <a:rPr lang="en-US" i="1">
                                <a:latin typeface="Cambria Math" panose="02040503050406030204" pitchFamily="18" charset="0"/>
                              </a:rPr>
                              <m:t>)]</m:t>
                            </m:r>
                          </m:e>
                          <m:sup>
                            <m:r>
                              <a:rPr lang="en-US" i="1">
                                <a:latin typeface="Cambria Math" panose="02040503050406030204" pitchFamily="18" charset="0"/>
                              </a:rPr>
                              <m:t>2</m:t>
                            </m:r>
                          </m:sup>
                        </m:sSup>
                        <m:r>
                          <a:rPr lang="en-US" i="1">
                            <a:latin typeface="Cambria Math" panose="02040503050406030204" pitchFamily="18" charset="0"/>
                          </a:rPr>
                          <m:t> + </m:t>
                        </m:r>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𝐷𝑇𝑊</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𝐴</m:t>
                                </m:r>
                              </m:e>
                              <m:sub>
                                <m:r>
                                  <a:rPr lang="en-US" i="1">
                                    <a:latin typeface="Cambria Math" panose="02040503050406030204" pitchFamily="18" charset="0"/>
                                  </a:rPr>
                                  <m:t>𝑦</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𝐵</m:t>
                                </m:r>
                              </m:e>
                              <m:sub>
                                <m:r>
                                  <a:rPr lang="en-US" i="1">
                                    <a:latin typeface="Cambria Math" panose="02040503050406030204" pitchFamily="18" charset="0"/>
                                  </a:rPr>
                                  <m:t>𝑦</m:t>
                                </m:r>
                              </m:sub>
                            </m:sSub>
                            <m:r>
                              <a:rPr lang="en-US" i="1">
                                <a:latin typeface="Cambria Math" panose="02040503050406030204" pitchFamily="18" charset="0"/>
                              </a:rPr>
                              <m:t>)]</m:t>
                            </m:r>
                          </m:e>
                          <m:sup>
                            <m:r>
                              <a:rPr lang="en-US" i="1">
                                <a:latin typeface="Cambria Math" panose="02040503050406030204" pitchFamily="18" charset="0"/>
                              </a:rPr>
                              <m:t>2</m:t>
                            </m:r>
                          </m:sup>
                        </m:sSup>
                        <m:r>
                          <a:rPr lang="en-US" i="1">
                            <a:latin typeface="Cambria Math" panose="02040503050406030204" pitchFamily="18" charset="0"/>
                          </a:rPr>
                          <m:t> + </m:t>
                        </m:r>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𝐷𝑇𝑊</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𝐴</m:t>
                                </m:r>
                              </m:e>
                              <m:sub>
                                <m:r>
                                  <a:rPr lang="en-US" i="1">
                                    <a:latin typeface="Cambria Math" panose="02040503050406030204" pitchFamily="18" charset="0"/>
                                  </a:rPr>
                                  <m:t>𝑧</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𝐵</m:t>
                                </m:r>
                              </m:e>
                              <m:sub>
                                <m:r>
                                  <a:rPr lang="en-US" i="1">
                                    <a:latin typeface="Cambria Math" panose="02040503050406030204" pitchFamily="18" charset="0"/>
                                  </a:rPr>
                                  <m:t>𝑧</m:t>
                                </m:r>
                              </m:sub>
                            </m:sSub>
                            <m:r>
                              <a:rPr lang="en-US" i="1">
                                <a:latin typeface="Cambria Math" panose="02040503050406030204" pitchFamily="18" charset="0"/>
                              </a:rPr>
                              <m:t>)]</m:t>
                            </m:r>
                          </m:e>
                          <m:sup>
                            <m:r>
                              <a:rPr lang="en-US" i="1">
                                <a:latin typeface="Cambria Math" panose="02040503050406030204" pitchFamily="18" charset="0"/>
                              </a:rPr>
                              <m:t>2</m:t>
                            </m:r>
                          </m:sup>
                        </m:sSup>
                      </m:e>
                    </m:rad>
                  </m:oMath>
                </a14:m>
                <a:endParaRPr lang="en-TW" dirty="0">
                  <a:solidFill>
                    <a:schemeClr val="accent2"/>
                  </a:solidFill>
                </a:endParaRPr>
              </a:p>
            </p:txBody>
          </p:sp>
        </mc:Choice>
        <mc:Fallback>
          <p:sp>
            <p:nvSpPr>
              <p:cNvPr id="3" name="Content Placeholder 2">
                <a:extLst>
                  <a:ext uri="{FF2B5EF4-FFF2-40B4-BE49-F238E27FC236}">
                    <a16:creationId xmlns:a16="http://schemas.microsoft.com/office/drawing/2014/main" id="{E4AC30E7-A83C-704C-AF61-67CA373C7C6D}"/>
                  </a:ext>
                </a:extLst>
              </p:cNvPr>
              <p:cNvSpPr>
                <a:spLocks noGrp="1" noRot="1" noChangeAspect="1" noMove="1" noResize="1" noEditPoints="1" noAdjustHandles="1" noChangeArrowheads="1" noChangeShapeType="1" noTextEdit="1"/>
              </p:cNvSpPr>
              <p:nvPr>
                <p:ph idx="1"/>
              </p:nvPr>
            </p:nvSpPr>
            <p:spPr>
              <a:xfrm>
                <a:off x="838199" y="1825625"/>
                <a:ext cx="10515599" cy="3809056"/>
              </a:xfrm>
              <a:blipFill>
                <a:blip r:embed="rId3"/>
                <a:stretch>
                  <a:fillRect l="-965" t="-2658"/>
                </a:stretch>
              </a:blipFill>
            </p:spPr>
            <p:txBody>
              <a:bodyPr/>
              <a:lstStyle/>
              <a:p>
                <a:r>
                  <a:rPr lang="en-US">
                    <a:noFill/>
                  </a:rPr>
                  <a:t> </a:t>
                </a:r>
              </a:p>
            </p:txBody>
          </p:sp>
        </mc:Fallback>
      </mc:AlternateContent>
    </p:spTree>
    <p:extLst>
      <p:ext uri="{BB962C8B-B14F-4D97-AF65-F5344CB8AC3E}">
        <p14:creationId xmlns:p14="http://schemas.microsoft.com/office/powerpoint/2010/main" val="4164419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t>
            </a:r>
            <a:r>
              <a:rPr lang="en-TW"/>
              <a:t>Analy</a:t>
            </a:r>
            <a:r>
              <a:rPr lang="en-US" dirty="0"/>
              <a:t>sis </a:t>
            </a:r>
            <a:endParaRPr lang="en-TW" dirty="0"/>
          </a:p>
        </p:txBody>
      </p:sp>
      <p:sp>
        <p:nvSpPr>
          <p:cNvPr id="8" name="Content Placeholder 2">
            <a:extLst>
              <a:ext uri="{FF2B5EF4-FFF2-40B4-BE49-F238E27FC236}">
                <a16:creationId xmlns:a16="http://schemas.microsoft.com/office/drawing/2014/main" id="{2FEF81F8-4D76-5E4F-869A-6C843BDBE2EA}"/>
              </a:ext>
            </a:extLst>
          </p:cNvPr>
          <p:cNvSpPr txBox="1">
            <a:spLocks/>
          </p:cNvSpPr>
          <p:nvPr/>
        </p:nvSpPr>
        <p:spPr>
          <a:xfrm>
            <a:off x="838201" y="1825625"/>
            <a:ext cx="4076700" cy="43513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Problem formulation</a:t>
            </a:r>
          </a:p>
          <a:p>
            <a:pPr lvl="1"/>
            <a:r>
              <a:rPr lang="en-US" dirty="0"/>
              <a:t>Binary classification</a:t>
            </a:r>
            <a:endParaRPr lang="en-TW"/>
          </a:p>
          <a:p>
            <a:endParaRPr lang="en-TW" dirty="0"/>
          </a:p>
        </p:txBody>
      </p:sp>
      <p:grpSp>
        <p:nvGrpSpPr>
          <p:cNvPr id="71" name="Group 70">
            <a:extLst>
              <a:ext uri="{FF2B5EF4-FFF2-40B4-BE49-F238E27FC236}">
                <a16:creationId xmlns:a16="http://schemas.microsoft.com/office/drawing/2014/main" id="{8F21B411-BD5A-6742-B61F-0154D29987FE}"/>
              </a:ext>
            </a:extLst>
          </p:cNvPr>
          <p:cNvGrpSpPr/>
          <p:nvPr/>
        </p:nvGrpSpPr>
        <p:grpSpPr>
          <a:xfrm>
            <a:off x="838200" y="3782079"/>
            <a:ext cx="5142281" cy="2049324"/>
            <a:chOff x="5712284" y="1844060"/>
            <a:chExt cx="5142281" cy="2049324"/>
          </a:xfrm>
        </p:grpSpPr>
        <p:grpSp>
          <p:nvGrpSpPr>
            <p:cNvPr id="72" name="Group 71">
              <a:extLst>
                <a:ext uri="{FF2B5EF4-FFF2-40B4-BE49-F238E27FC236}">
                  <a16:creationId xmlns:a16="http://schemas.microsoft.com/office/drawing/2014/main" id="{05DED3FD-6A78-4A4E-817B-30D61BAAEB06}"/>
                </a:ext>
              </a:extLst>
            </p:cNvPr>
            <p:cNvGrpSpPr/>
            <p:nvPr/>
          </p:nvGrpSpPr>
          <p:grpSpPr>
            <a:xfrm>
              <a:off x="5712284" y="1844060"/>
              <a:ext cx="5142281" cy="1450419"/>
              <a:chOff x="6096000" y="1616630"/>
              <a:chExt cx="5142281" cy="1450419"/>
            </a:xfrm>
          </p:grpSpPr>
          <p:grpSp>
            <p:nvGrpSpPr>
              <p:cNvPr id="74" name="Group 73">
                <a:extLst>
                  <a:ext uri="{FF2B5EF4-FFF2-40B4-BE49-F238E27FC236}">
                    <a16:creationId xmlns:a16="http://schemas.microsoft.com/office/drawing/2014/main" id="{D456CCF1-673E-1747-B6A7-23198ECCC4DE}"/>
                  </a:ext>
                </a:extLst>
              </p:cNvPr>
              <p:cNvGrpSpPr/>
              <p:nvPr/>
            </p:nvGrpSpPr>
            <p:grpSpPr>
              <a:xfrm>
                <a:off x="6096000" y="2078037"/>
                <a:ext cx="2012648" cy="775732"/>
                <a:chOff x="6270777" y="2103437"/>
                <a:chExt cx="2012648" cy="775732"/>
              </a:xfrm>
            </p:grpSpPr>
            <p:sp>
              <p:nvSpPr>
                <p:cNvPr id="80" name="Double Bracket 79">
                  <a:extLst>
                    <a:ext uri="{FF2B5EF4-FFF2-40B4-BE49-F238E27FC236}">
                      <a16:creationId xmlns:a16="http://schemas.microsoft.com/office/drawing/2014/main" id="{46A02C62-A9D2-9D4F-871C-CA9350EF4BD1}"/>
                    </a:ext>
                  </a:extLst>
                </p:cNvPr>
                <p:cNvSpPr/>
                <p:nvPr/>
              </p:nvSpPr>
              <p:spPr>
                <a:xfrm>
                  <a:off x="6270777" y="2103437"/>
                  <a:ext cx="2012648" cy="406400"/>
                </a:xfrm>
                <a:prstGeom prst="bracket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b="1" dirty="0"/>
                    <a:t>…</a:t>
                  </a:r>
                </a:p>
              </p:txBody>
            </p:sp>
            <p:sp>
              <p:nvSpPr>
                <p:cNvPr id="81" name="TextBox 80">
                  <a:extLst>
                    <a:ext uri="{FF2B5EF4-FFF2-40B4-BE49-F238E27FC236}">
                      <a16:creationId xmlns:a16="http://schemas.microsoft.com/office/drawing/2014/main" id="{9E769AA1-4468-2041-BB2E-D997CAD023D7}"/>
                    </a:ext>
                  </a:extLst>
                </p:cNvPr>
                <p:cNvSpPr txBox="1"/>
                <p:nvPr/>
              </p:nvSpPr>
              <p:spPr>
                <a:xfrm>
                  <a:off x="6270777" y="2509837"/>
                  <a:ext cx="2012648" cy="369332"/>
                </a:xfrm>
                <a:prstGeom prst="rect">
                  <a:avLst/>
                </a:prstGeom>
                <a:noFill/>
              </p:spPr>
              <p:txBody>
                <a:bodyPr wrap="square" rtlCol="0">
                  <a:spAutoFit/>
                </a:bodyPr>
                <a:lstStyle/>
                <a:p>
                  <a:pPr algn="ctr"/>
                  <a:r>
                    <a:rPr lang="en-US" dirty="0"/>
                    <a:t>Testing time series</a:t>
                  </a:r>
                </a:p>
              </p:txBody>
            </p:sp>
          </p:grpSp>
          <p:sp>
            <p:nvSpPr>
              <p:cNvPr id="75" name="Rectangle 74">
                <a:extLst>
                  <a:ext uri="{FF2B5EF4-FFF2-40B4-BE49-F238E27FC236}">
                    <a16:creationId xmlns:a16="http://schemas.microsoft.com/office/drawing/2014/main" id="{914DF6CB-CB33-414F-9F49-431D8C4F53ED}"/>
                  </a:ext>
                </a:extLst>
              </p:cNvPr>
              <p:cNvSpPr/>
              <p:nvPr/>
            </p:nvSpPr>
            <p:spPr>
              <a:xfrm>
                <a:off x="9310317" y="1616630"/>
                <a:ext cx="1927964" cy="369332"/>
              </a:xfrm>
              <a:prstGeom prst="rect">
                <a:avLst/>
              </a:prstGeom>
              <a:solidFill>
                <a:srgbClr val="00539B"/>
              </a:solidFill>
              <a:ln>
                <a:solidFill>
                  <a:srgbClr val="00539B"/>
                </a:solidFill>
              </a:ln>
            </p:spPr>
            <p:txBody>
              <a:bodyPr wrap="none">
                <a:spAutoFit/>
              </a:bodyPr>
              <a:lstStyle/>
              <a:p>
                <a:r>
                  <a:rPr lang="en-US" dirty="0"/>
                  <a:t>Non-face-touching</a:t>
                </a:r>
              </a:p>
            </p:txBody>
          </p:sp>
          <p:sp>
            <p:nvSpPr>
              <p:cNvPr id="76" name="Rectangle 75">
                <a:extLst>
                  <a:ext uri="{FF2B5EF4-FFF2-40B4-BE49-F238E27FC236}">
                    <a16:creationId xmlns:a16="http://schemas.microsoft.com/office/drawing/2014/main" id="{86BB9907-F043-C74A-893B-7A51C8C10802}"/>
                  </a:ext>
                </a:extLst>
              </p:cNvPr>
              <p:cNvSpPr/>
              <p:nvPr/>
            </p:nvSpPr>
            <p:spPr>
              <a:xfrm>
                <a:off x="9524158" y="2697717"/>
                <a:ext cx="1500283" cy="369332"/>
              </a:xfrm>
              <a:prstGeom prst="rect">
                <a:avLst/>
              </a:prstGeom>
              <a:solidFill>
                <a:srgbClr val="FD5F00"/>
              </a:solidFill>
              <a:ln>
                <a:solidFill>
                  <a:srgbClr val="FD5F00"/>
                </a:solidFill>
              </a:ln>
            </p:spPr>
            <p:txBody>
              <a:bodyPr wrap="none">
                <a:spAutoFit/>
              </a:bodyPr>
              <a:lstStyle/>
              <a:p>
                <a:r>
                  <a:rPr lang="en-US" dirty="0"/>
                  <a:t>Face-touching</a:t>
                </a:r>
              </a:p>
            </p:txBody>
          </p:sp>
          <p:cxnSp>
            <p:nvCxnSpPr>
              <p:cNvPr id="77" name="Elbow Connector 76">
                <a:extLst>
                  <a:ext uri="{FF2B5EF4-FFF2-40B4-BE49-F238E27FC236}">
                    <a16:creationId xmlns:a16="http://schemas.microsoft.com/office/drawing/2014/main" id="{3BE70AC5-7968-A94E-9A09-7970409C9D14}"/>
                  </a:ext>
                </a:extLst>
              </p:cNvPr>
              <p:cNvCxnSpPr>
                <a:cxnSpLocks/>
                <a:endCxn id="76" idx="1"/>
              </p:cNvCxnSpPr>
              <p:nvPr/>
            </p:nvCxnSpPr>
            <p:spPr>
              <a:xfrm>
                <a:off x="8257032" y="2281237"/>
                <a:ext cx="1267126" cy="601146"/>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Elbow Connector 77">
                <a:extLst>
                  <a:ext uri="{FF2B5EF4-FFF2-40B4-BE49-F238E27FC236}">
                    <a16:creationId xmlns:a16="http://schemas.microsoft.com/office/drawing/2014/main" id="{4F4080FC-C243-D943-89AC-7BCD4EC7DD90}"/>
                  </a:ext>
                </a:extLst>
              </p:cNvPr>
              <p:cNvCxnSpPr>
                <a:cxnSpLocks/>
                <a:endCxn id="75" idx="1"/>
              </p:cNvCxnSpPr>
              <p:nvPr/>
            </p:nvCxnSpPr>
            <p:spPr>
              <a:xfrm flipV="1">
                <a:off x="8476488" y="1801296"/>
                <a:ext cx="833829" cy="479941"/>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9" name="Graphic 78" descr="Question Mark with solid fill">
                <a:extLst>
                  <a:ext uri="{FF2B5EF4-FFF2-40B4-BE49-F238E27FC236}">
                    <a16:creationId xmlns:a16="http://schemas.microsoft.com/office/drawing/2014/main" id="{20226650-5200-AA4C-923D-2640A31BD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93652" y="1969723"/>
                <a:ext cx="601146" cy="601146"/>
              </a:xfrm>
              <a:prstGeom prst="rect">
                <a:avLst/>
              </a:prstGeom>
            </p:spPr>
          </p:pic>
        </p:grpSp>
        <p:sp>
          <p:nvSpPr>
            <p:cNvPr id="73" name="TextBox 72">
              <a:extLst>
                <a:ext uri="{FF2B5EF4-FFF2-40B4-BE49-F238E27FC236}">
                  <a16:creationId xmlns:a16="http://schemas.microsoft.com/office/drawing/2014/main" id="{BF3AE8E4-984D-4448-8396-1F193437A55E}"/>
                </a:ext>
              </a:extLst>
            </p:cNvPr>
            <p:cNvSpPr txBox="1"/>
            <p:nvPr/>
          </p:nvSpPr>
          <p:spPr>
            <a:xfrm>
              <a:off x="7277101" y="3524052"/>
              <a:ext cx="2012648" cy="369332"/>
            </a:xfrm>
            <a:prstGeom prst="rect">
              <a:avLst/>
            </a:prstGeom>
            <a:noFill/>
            <a:ln>
              <a:solidFill>
                <a:schemeClr val="tx1"/>
              </a:solidFill>
            </a:ln>
          </p:spPr>
          <p:txBody>
            <a:bodyPr wrap="square" rtlCol="0">
              <a:spAutoFit/>
            </a:bodyPr>
            <a:lstStyle/>
            <a:p>
              <a:pPr algn="ctr"/>
              <a:r>
                <a:rPr lang="en-US" dirty="0"/>
                <a:t>Binary classification</a:t>
              </a:r>
            </a:p>
          </p:txBody>
        </p:sp>
      </p:grpSp>
    </p:spTree>
    <p:extLst>
      <p:ext uri="{BB962C8B-B14F-4D97-AF65-F5344CB8AC3E}">
        <p14:creationId xmlns:p14="http://schemas.microsoft.com/office/powerpoint/2010/main" val="195884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t>
            </a:r>
            <a:r>
              <a:rPr lang="en-TW"/>
              <a:t>Analy</a:t>
            </a:r>
            <a:r>
              <a:rPr lang="en-US" dirty="0"/>
              <a:t>sis </a:t>
            </a:r>
            <a:endParaRPr lang="en-TW" dirty="0"/>
          </a:p>
        </p:txBody>
      </p:sp>
      <p:sp>
        <p:nvSpPr>
          <p:cNvPr id="22" name="Content Placeholder 2">
            <a:extLst>
              <a:ext uri="{FF2B5EF4-FFF2-40B4-BE49-F238E27FC236}">
                <a16:creationId xmlns:a16="http://schemas.microsoft.com/office/drawing/2014/main" id="{19F54891-EE82-2948-AED2-E5642B38DC80}"/>
              </a:ext>
            </a:extLst>
          </p:cNvPr>
          <p:cNvSpPr>
            <a:spLocks noGrp="1"/>
          </p:cNvSpPr>
          <p:nvPr>
            <p:ph idx="1"/>
          </p:nvPr>
        </p:nvSpPr>
        <p:spPr>
          <a:xfrm>
            <a:off x="838201" y="1825625"/>
            <a:ext cx="4076700" cy="4351338"/>
          </a:xfrm>
        </p:spPr>
        <p:txBody>
          <a:bodyPr>
            <a:normAutofit/>
          </a:bodyPr>
          <a:lstStyle/>
          <a:p>
            <a:r>
              <a:rPr lang="en-US" dirty="0"/>
              <a:t>Problem formulation</a:t>
            </a:r>
          </a:p>
          <a:p>
            <a:pPr lvl="1"/>
            <a:r>
              <a:rPr lang="en-US" dirty="0"/>
              <a:t>Binary classification</a:t>
            </a:r>
          </a:p>
          <a:p>
            <a:pPr lvl="1"/>
            <a:r>
              <a:rPr lang="en-US" dirty="0"/>
              <a:t>Multiclass classification</a:t>
            </a:r>
          </a:p>
          <a:p>
            <a:pPr marL="457200" lvl="1" indent="0">
              <a:buNone/>
            </a:pPr>
            <a:endParaRPr lang="en-TW" dirty="0"/>
          </a:p>
          <a:p>
            <a:endParaRPr lang="en-TW" dirty="0"/>
          </a:p>
        </p:txBody>
      </p:sp>
      <p:grpSp>
        <p:nvGrpSpPr>
          <p:cNvPr id="5" name="Group 4">
            <a:extLst>
              <a:ext uri="{FF2B5EF4-FFF2-40B4-BE49-F238E27FC236}">
                <a16:creationId xmlns:a16="http://schemas.microsoft.com/office/drawing/2014/main" id="{D16CAF15-986F-0743-A4F1-6AE3F18DBCBB}"/>
              </a:ext>
            </a:extLst>
          </p:cNvPr>
          <p:cNvGrpSpPr/>
          <p:nvPr/>
        </p:nvGrpSpPr>
        <p:grpSpPr>
          <a:xfrm>
            <a:off x="838200" y="3782079"/>
            <a:ext cx="5142281" cy="2049324"/>
            <a:chOff x="5712284" y="1844060"/>
            <a:chExt cx="5142281" cy="2049324"/>
          </a:xfrm>
        </p:grpSpPr>
        <p:grpSp>
          <p:nvGrpSpPr>
            <p:cNvPr id="6" name="Group 5">
              <a:extLst>
                <a:ext uri="{FF2B5EF4-FFF2-40B4-BE49-F238E27FC236}">
                  <a16:creationId xmlns:a16="http://schemas.microsoft.com/office/drawing/2014/main" id="{D94F7631-1034-964B-BE97-B7804E7A4E66}"/>
                </a:ext>
              </a:extLst>
            </p:cNvPr>
            <p:cNvGrpSpPr/>
            <p:nvPr/>
          </p:nvGrpSpPr>
          <p:grpSpPr>
            <a:xfrm>
              <a:off x="5712284" y="1844060"/>
              <a:ext cx="5142281" cy="1450419"/>
              <a:chOff x="6096000" y="1616630"/>
              <a:chExt cx="5142281" cy="1450419"/>
            </a:xfrm>
          </p:grpSpPr>
          <p:grpSp>
            <p:nvGrpSpPr>
              <p:cNvPr id="8" name="Group 7">
                <a:extLst>
                  <a:ext uri="{FF2B5EF4-FFF2-40B4-BE49-F238E27FC236}">
                    <a16:creationId xmlns:a16="http://schemas.microsoft.com/office/drawing/2014/main" id="{964F106A-7660-C745-9A61-4AFA98D29D15}"/>
                  </a:ext>
                </a:extLst>
              </p:cNvPr>
              <p:cNvGrpSpPr/>
              <p:nvPr/>
            </p:nvGrpSpPr>
            <p:grpSpPr>
              <a:xfrm>
                <a:off x="6096000" y="2078037"/>
                <a:ext cx="2012648" cy="775732"/>
                <a:chOff x="6270777" y="2103437"/>
                <a:chExt cx="2012648" cy="775732"/>
              </a:xfrm>
            </p:grpSpPr>
            <p:sp>
              <p:nvSpPr>
                <p:cNvPr id="14" name="Double Bracket 13">
                  <a:extLst>
                    <a:ext uri="{FF2B5EF4-FFF2-40B4-BE49-F238E27FC236}">
                      <a16:creationId xmlns:a16="http://schemas.microsoft.com/office/drawing/2014/main" id="{616A07C6-B917-B14A-81D7-F98973C8D25F}"/>
                    </a:ext>
                  </a:extLst>
                </p:cNvPr>
                <p:cNvSpPr/>
                <p:nvPr/>
              </p:nvSpPr>
              <p:spPr>
                <a:xfrm>
                  <a:off x="6270777" y="2103437"/>
                  <a:ext cx="2012648" cy="406400"/>
                </a:xfrm>
                <a:prstGeom prst="bracket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b="1" dirty="0"/>
                    <a:t>…</a:t>
                  </a:r>
                </a:p>
              </p:txBody>
            </p:sp>
            <p:sp>
              <p:nvSpPr>
                <p:cNvPr id="15" name="TextBox 14">
                  <a:extLst>
                    <a:ext uri="{FF2B5EF4-FFF2-40B4-BE49-F238E27FC236}">
                      <a16:creationId xmlns:a16="http://schemas.microsoft.com/office/drawing/2014/main" id="{AEFD8446-F77B-C64A-9EB0-C4279602477F}"/>
                    </a:ext>
                  </a:extLst>
                </p:cNvPr>
                <p:cNvSpPr txBox="1"/>
                <p:nvPr/>
              </p:nvSpPr>
              <p:spPr>
                <a:xfrm>
                  <a:off x="6270777" y="2509837"/>
                  <a:ext cx="2012648" cy="369332"/>
                </a:xfrm>
                <a:prstGeom prst="rect">
                  <a:avLst/>
                </a:prstGeom>
                <a:noFill/>
              </p:spPr>
              <p:txBody>
                <a:bodyPr wrap="square" rtlCol="0">
                  <a:spAutoFit/>
                </a:bodyPr>
                <a:lstStyle/>
                <a:p>
                  <a:pPr algn="ctr"/>
                  <a:r>
                    <a:rPr lang="en-US" dirty="0"/>
                    <a:t>Testing time series</a:t>
                  </a:r>
                </a:p>
              </p:txBody>
            </p:sp>
          </p:grpSp>
          <p:sp>
            <p:nvSpPr>
              <p:cNvPr id="9" name="Rectangle 8">
                <a:extLst>
                  <a:ext uri="{FF2B5EF4-FFF2-40B4-BE49-F238E27FC236}">
                    <a16:creationId xmlns:a16="http://schemas.microsoft.com/office/drawing/2014/main" id="{E5244704-F0FB-D447-830E-36F211977C2A}"/>
                  </a:ext>
                </a:extLst>
              </p:cNvPr>
              <p:cNvSpPr/>
              <p:nvPr/>
            </p:nvSpPr>
            <p:spPr>
              <a:xfrm>
                <a:off x="9310317" y="1616630"/>
                <a:ext cx="1927964" cy="369332"/>
              </a:xfrm>
              <a:prstGeom prst="rect">
                <a:avLst/>
              </a:prstGeom>
              <a:solidFill>
                <a:srgbClr val="00539B"/>
              </a:solidFill>
              <a:ln>
                <a:solidFill>
                  <a:srgbClr val="00539B"/>
                </a:solidFill>
              </a:ln>
            </p:spPr>
            <p:txBody>
              <a:bodyPr wrap="none">
                <a:spAutoFit/>
              </a:bodyPr>
              <a:lstStyle/>
              <a:p>
                <a:r>
                  <a:rPr lang="en-US" dirty="0"/>
                  <a:t>Non-face-touching</a:t>
                </a:r>
              </a:p>
            </p:txBody>
          </p:sp>
          <p:sp>
            <p:nvSpPr>
              <p:cNvPr id="10" name="Rectangle 9">
                <a:extLst>
                  <a:ext uri="{FF2B5EF4-FFF2-40B4-BE49-F238E27FC236}">
                    <a16:creationId xmlns:a16="http://schemas.microsoft.com/office/drawing/2014/main" id="{49F8676D-BB25-854D-8EAE-AB94ECA09630}"/>
                  </a:ext>
                </a:extLst>
              </p:cNvPr>
              <p:cNvSpPr/>
              <p:nvPr/>
            </p:nvSpPr>
            <p:spPr>
              <a:xfrm>
                <a:off x="9524158" y="2697717"/>
                <a:ext cx="1500283" cy="369332"/>
              </a:xfrm>
              <a:prstGeom prst="rect">
                <a:avLst/>
              </a:prstGeom>
              <a:solidFill>
                <a:srgbClr val="FD5F00"/>
              </a:solidFill>
              <a:ln>
                <a:solidFill>
                  <a:srgbClr val="FD5F00"/>
                </a:solidFill>
              </a:ln>
            </p:spPr>
            <p:txBody>
              <a:bodyPr wrap="none">
                <a:spAutoFit/>
              </a:bodyPr>
              <a:lstStyle/>
              <a:p>
                <a:r>
                  <a:rPr lang="en-US" dirty="0"/>
                  <a:t>Face-touching</a:t>
                </a:r>
              </a:p>
            </p:txBody>
          </p:sp>
          <p:cxnSp>
            <p:nvCxnSpPr>
              <p:cNvPr id="11" name="Elbow Connector 10">
                <a:extLst>
                  <a:ext uri="{FF2B5EF4-FFF2-40B4-BE49-F238E27FC236}">
                    <a16:creationId xmlns:a16="http://schemas.microsoft.com/office/drawing/2014/main" id="{C2E0139B-14FD-6A48-B6DB-8A1110FC598B}"/>
                  </a:ext>
                </a:extLst>
              </p:cNvPr>
              <p:cNvCxnSpPr>
                <a:cxnSpLocks/>
                <a:endCxn id="10" idx="1"/>
              </p:cNvCxnSpPr>
              <p:nvPr/>
            </p:nvCxnSpPr>
            <p:spPr>
              <a:xfrm>
                <a:off x="8257032" y="2281237"/>
                <a:ext cx="1267126" cy="601146"/>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942F0592-AA77-284B-90BF-140C35FDB22B}"/>
                  </a:ext>
                </a:extLst>
              </p:cNvPr>
              <p:cNvCxnSpPr>
                <a:cxnSpLocks/>
                <a:endCxn id="9" idx="1"/>
              </p:cNvCxnSpPr>
              <p:nvPr/>
            </p:nvCxnSpPr>
            <p:spPr>
              <a:xfrm flipV="1">
                <a:off x="8476488" y="1801296"/>
                <a:ext cx="833829" cy="479941"/>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descr="Question Mark with solid fill">
                <a:extLst>
                  <a:ext uri="{FF2B5EF4-FFF2-40B4-BE49-F238E27FC236}">
                    <a16:creationId xmlns:a16="http://schemas.microsoft.com/office/drawing/2014/main" id="{DBD7E13E-F02C-9942-86CD-C2169E0986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93652" y="1969723"/>
                <a:ext cx="601146" cy="601146"/>
              </a:xfrm>
              <a:prstGeom prst="rect">
                <a:avLst/>
              </a:prstGeom>
            </p:spPr>
          </p:pic>
        </p:grpSp>
        <p:sp>
          <p:nvSpPr>
            <p:cNvPr id="7" name="TextBox 6">
              <a:extLst>
                <a:ext uri="{FF2B5EF4-FFF2-40B4-BE49-F238E27FC236}">
                  <a16:creationId xmlns:a16="http://schemas.microsoft.com/office/drawing/2014/main" id="{89CA942A-1426-6B4E-9632-125D91112CE7}"/>
                </a:ext>
              </a:extLst>
            </p:cNvPr>
            <p:cNvSpPr txBox="1"/>
            <p:nvPr/>
          </p:nvSpPr>
          <p:spPr>
            <a:xfrm>
              <a:off x="7277101" y="3524052"/>
              <a:ext cx="2012648" cy="369332"/>
            </a:xfrm>
            <a:prstGeom prst="rect">
              <a:avLst/>
            </a:prstGeom>
            <a:noFill/>
            <a:ln>
              <a:solidFill>
                <a:schemeClr val="tx1"/>
              </a:solidFill>
            </a:ln>
          </p:spPr>
          <p:txBody>
            <a:bodyPr wrap="square" rtlCol="0">
              <a:spAutoFit/>
            </a:bodyPr>
            <a:lstStyle/>
            <a:p>
              <a:pPr algn="ctr"/>
              <a:r>
                <a:rPr lang="en-US" dirty="0"/>
                <a:t>Binary classification</a:t>
              </a:r>
            </a:p>
          </p:txBody>
        </p:sp>
      </p:grpSp>
      <p:grpSp>
        <p:nvGrpSpPr>
          <p:cNvPr id="17" name="Group 16">
            <a:extLst>
              <a:ext uri="{FF2B5EF4-FFF2-40B4-BE49-F238E27FC236}">
                <a16:creationId xmlns:a16="http://schemas.microsoft.com/office/drawing/2014/main" id="{F58D82A6-C142-B743-8E9A-ED0A4822AEE0}"/>
              </a:ext>
            </a:extLst>
          </p:cNvPr>
          <p:cNvGrpSpPr/>
          <p:nvPr/>
        </p:nvGrpSpPr>
        <p:grpSpPr>
          <a:xfrm>
            <a:off x="6703171" y="4243486"/>
            <a:ext cx="2012648" cy="775732"/>
            <a:chOff x="6270777" y="2103437"/>
            <a:chExt cx="2012648" cy="775732"/>
          </a:xfrm>
        </p:grpSpPr>
        <p:sp>
          <p:nvSpPr>
            <p:cNvPr id="24" name="Double Bracket 23">
              <a:extLst>
                <a:ext uri="{FF2B5EF4-FFF2-40B4-BE49-F238E27FC236}">
                  <a16:creationId xmlns:a16="http://schemas.microsoft.com/office/drawing/2014/main" id="{810A450C-356B-EB45-B3D8-41A96BF65927}"/>
                </a:ext>
              </a:extLst>
            </p:cNvPr>
            <p:cNvSpPr/>
            <p:nvPr/>
          </p:nvSpPr>
          <p:spPr>
            <a:xfrm>
              <a:off x="6270777" y="2103437"/>
              <a:ext cx="2012648" cy="406400"/>
            </a:xfrm>
            <a:prstGeom prst="bracket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b="1" dirty="0"/>
                <a:t>…</a:t>
              </a:r>
            </a:p>
          </p:txBody>
        </p:sp>
        <p:sp>
          <p:nvSpPr>
            <p:cNvPr id="26" name="TextBox 25">
              <a:extLst>
                <a:ext uri="{FF2B5EF4-FFF2-40B4-BE49-F238E27FC236}">
                  <a16:creationId xmlns:a16="http://schemas.microsoft.com/office/drawing/2014/main" id="{207D92C7-4685-CC4A-8A9C-ECFCE9169FC7}"/>
                </a:ext>
              </a:extLst>
            </p:cNvPr>
            <p:cNvSpPr txBox="1"/>
            <p:nvPr/>
          </p:nvSpPr>
          <p:spPr>
            <a:xfrm>
              <a:off x="6270777" y="2509837"/>
              <a:ext cx="2012648" cy="369332"/>
            </a:xfrm>
            <a:prstGeom prst="rect">
              <a:avLst/>
            </a:prstGeom>
            <a:noFill/>
          </p:spPr>
          <p:txBody>
            <a:bodyPr wrap="square" rtlCol="0">
              <a:spAutoFit/>
            </a:bodyPr>
            <a:lstStyle/>
            <a:p>
              <a:pPr algn="ctr"/>
              <a:r>
                <a:rPr lang="en-US" dirty="0"/>
                <a:t>Testing time series</a:t>
              </a:r>
            </a:p>
          </p:txBody>
        </p:sp>
      </p:grpSp>
      <p:sp>
        <p:nvSpPr>
          <p:cNvPr id="18" name="Rectangle 17">
            <a:extLst>
              <a:ext uri="{FF2B5EF4-FFF2-40B4-BE49-F238E27FC236}">
                <a16:creationId xmlns:a16="http://schemas.microsoft.com/office/drawing/2014/main" id="{FF1EDA78-6F77-2140-A733-59B656187154}"/>
              </a:ext>
            </a:extLst>
          </p:cNvPr>
          <p:cNvSpPr/>
          <p:nvPr/>
        </p:nvSpPr>
        <p:spPr>
          <a:xfrm>
            <a:off x="9638208" y="1109741"/>
            <a:ext cx="2174185" cy="369332"/>
          </a:xfrm>
          <a:prstGeom prst="rect">
            <a:avLst/>
          </a:prstGeom>
          <a:solidFill>
            <a:srgbClr val="00539B"/>
          </a:solidFill>
          <a:ln>
            <a:solidFill>
              <a:srgbClr val="00539B"/>
            </a:solidFill>
          </a:ln>
        </p:spPr>
        <p:txBody>
          <a:bodyPr wrap="none">
            <a:spAutoFit/>
          </a:bodyPr>
          <a:lstStyle/>
          <a:p>
            <a:pPr algn="ctr"/>
            <a:r>
              <a:rPr lang="en-US" dirty="0"/>
              <a:t>Lying flat on the back</a:t>
            </a:r>
          </a:p>
        </p:txBody>
      </p:sp>
      <p:sp>
        <p:nvSpPr>
          <p:cNvPr id="19" name="Rectangle 18">
            <a:extLst>
              <a:ext uri="{FF2B5EF4-FFF2-40B4-BE49-F238E27FC236}">
                <a16:creationId xmlns:a16="http://schemas.microsoft.com/office/drawing/2014/main" id="{43F0C4F2-BB25-D146-AD62-1CEF2AE93C34}"/>
              </a:ext>
            </a:extLst>
          </p:cNvPr>
          <p:cNvSpPr/>
          <p:nvPr/>
        </p:nvSpPr>
        <p:spPr>
          <a:xfrm>
            <a:off x="9652349" y="4863166"/>
            <a:ext cx="2104615" cy="369332"/>
          </a:xfrm>
          <a:prstGeom prst="rect">
            <a:avLst/>
          </a:prstGeom>
          <a:solidFill>
            <a:srgbClr val="FD5F00"/>
          </a:solidFill>
          <a:ln>
            <a:solidFill>
              <a:srgbClr val="FD5F00"/>
            </a:solidFill>
          </a:ln>
        </p:spPr>
        <p:txBody>
          <a:bodyPr wrap="none">
            <a:spAutoFit/>
          </a:bodyPr>
          <a:lstStyle/>
          <a:p>
            <a:r>
              <a:rPr lang="en-US" dirty="0"/>
              <a:t>Adjusting eyeglasses</a:t>
            </a:r>
          </a:p>
        </p:txBody>
      </p:sp>
      <p:cxnSp>
        <p:nvCxnSpPr>
          <p:cNvPr id="20" name="Elbow Connector 19">
            <a:extLst>
              <a:ext uri="{FF2B5EF4-FFF2-40B4-BE49-F238E27FC236}">
                <a16:creationId xmlns:a16="http://schemas.microsoft.com/office/drawing/2014/main" id="{55F7EB23-AE07-F64A-83CC-EB8172D51BCC}"/>
              </a:ext>
            </a:extLst>
          </p:cNvPr>
          <p:cNvCxnSpPr>
            <a:cxnSpLocks/>
            <a:stCxn id="63" idx="3"/>
            <a:endCxn id="19" idx="1"/>
          </p:cNvCxnSpPr>
          <p:nvPr/>
        </p:nvCxnSpPr>
        <p:spPr>
          <a:xfrm>
            <a:off x="8800609" y="4417923"/>
            <a:ext cx="851740" cy="629909"/>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92BA77D-86C7-8640-9DA8-B0D4B8278562}"/>
              </a:ext>
            </a:extLst>
          </p:cNvPr>
          <p:cNvSpPr txBox="1"/>
          <p:nvPr/>
        </p:nvSpPr>
        <p:spPr>
          <a:xfrm>
            <a:off x="8061462" y="5448073"/>
            <a:ext cx="2425700" cy="369332"/>
          </a:xfrm>
          <a:prstGeom prst="rect">
            <a:avLst/>
          </a:prstGeom>
          <a:noFill/>
          <a:ln>
            <a:solidFill>
              <a:schemeClr val="tx1"/>
            </a:solidFill>
          </a:ln>
        </p:spPr>
        <p:txBody>
          <a:bodyPr wrap="square" rtlCol="0">
            <a:spAutoFit/>
          </a:bodyPr>
          <a:lstStyle/>
          <a:p>
            <a:pPr algn="ctr"/>
            <a:r>
              <a:rPr lang="en-US" dirty="0"/>
              <a:t>Multiclass classification</a:t>
            </a:r>
          </a:p>
        </p:txBody>
      </p:sp>
      <p:sp>
        <p:nvSpPr>
          <p:cNvPr id="56" name="Rectangle 55">
            <a:extLst>
              <a:ext uri="{FF2B5EF4-FFF2-40B4-BE49-F238E27FC236}">
                <a16:creationId xmlns:a16="http://schemas.microsoft.com/office/drawing/2014/main" id="{16710F08-10B3-1F40-B9CF-2C27E69465BB}"/>
              </a:ext>
            </a:extLst>
          </p:cNvPr>
          <p:cNvSpPr/>
          <p:nvPr/>
        </p:nvSpPr>
        <p:spPr>
          <a:xfrm>
            <a:off x="9901708" y="1581344"/>
            <a:ext cx="1647182" cy="369332"/>
          </a:xfrm>
          <a:prstGeom prst="rect">
            <a:avLst/>
          </a:prstGeom>
          <a:solidFill>
            <a:srgbClr val="00539B"/>
          </a:solidFill>
          <a:ln>
            <a:solidFill>
              <a:srgbClr val="00539B"/>
            </a:solidFill>
          </a:ln>
        </p:spPr>
        <p:txBody>
          <a:bodyPr wrap="none">
            <a:spAutoFit/>
          </a:bodyPr>
          <a:lstStyle/>
          <a:p>
            <a:pPr algn="ctr"/>
            <a:r>
              <a:rPr lang="en-US" dirty="0"/>
              <a:t>Computer tasks</a:t>
            </a:r>
          </a:p>
        </p:txBody>
      </p:sp>
      <p:sp>
        <p:nvSpPr>
          <p:cNvPr id="57" name="Rectangle 56">
            <a:extLst>
              <a:ext uri="{FF2B5EF4-FFF2-40B4-BE49-F238E27FC236}">
                <a16:creationId xmlns:a16="http://schemas.microsoft.com/office/drawing/2014/main" id="{AE8F27E5-B5B3-9740-8D52-448B418076F2}"/>
              </a:ext>
            </a:extLst>
          </p:cNvPr>
          <p:cNvSpPr/>
          <p:nvPr/>
        </p:nvSpPr>
        <p:spPr>
          <a:xfrm>
            <a:off x="10286877" y="2050302"/>
            <a:ext cx="876843" cy="369332"/>
          </a:xfrm>
          <a:prstGeom prst="rect">
            <a:avLst/>
          </a:prstGeom>
          <a:solidFill>
            <a:srgbClr val="00539B"/>
          </a:solidFill>
          <a:ln>
            <a:solidFill>
              <a:srgbClr val="00539B"/>
            </a:solidFill>
          </a:ln>
        </p:spPr>
        <p:txBody>
          <a:bodyPr wrap="none">
            <a:spAutoFit/>
          </a:bodyPr>
          <a:lstStyle/>
          <a:p>
            <a:pPr algn="ctr"/>
            <a:r>
              <a:rPr lang="en-US" dirty="0"/>
              <a:t>Writing</a:t>
            </a:r>
          </a:p>
        </p:txBody>
      </p:sp>
      <p:sp>
        <p:nvSpPr>
          <p:cNvPr id="58" name="Rectangle 57">
            <a:extLst>
              <a:ext uri="{FF2B5EF4-FFF2-40B4-BE49-F238E27FC236}">
                <a16:creationId xmlns:a16="http://schemas.microsoft.com/office/drawing/2014/main" id="{44B00820-CBB5-5447-A5DC-4A6EC21A3183}"/>
              </a:ext>
            </a:extLst>
          </p:cNvPr>
          <p:cNvSpPr/>
          <p:nvPr/>
        </p:nvSpPr>
        <p:spPr>
          <a:xfrm>
            <a:off x="9960327" y="2516621"/>
            <a:ext cx="1495154" cy="369332"/>
          </a:xfrm>
          <a:prstGeom prst="rect">
            <a:avLst/>
          </a:prstGeom>
          <a:solidFill>
            <a:srgbClr val="00539B"/>
          </a:solidFill>
          <a:ln>
            <a:solidFill>
              <a:srgbClr val="00539B"/>
            </a:solidFill>
          </a:ln>
        </p:spPr>
        <p:txBody>
          <a:bodyPr wrap="none">
            <a:spAutoFit/>
          </a:bodyPr>
          <a:lstStyle/>
          <a:p>
            <a:pPr algn="ctr"/>
            <a:r>
              <a:rPr lang="en-US" dirty="0"/>
              <a:t>Leisurely walk</a:t>
            </a:r>
          </a:p>
        </p:txBody>
      </p:sp>
      <p:sp>
        <p:nvSpPr>
          <p:cNvPr id="59" name="Rectangle 58">
            <a:extLst>
              <a:ext uri="{FF2B5EF4-FFF2-40B4-BE49-F238E27FC236}">
                <a16:creationId xmlns:a16="http://schemas.microsoft.com/office/drawing/2014/main" id="{5C784E70-B439-224A-A572-B80728B04455}"/>
              </a:ext>
            </a:extLst>
          </p:cNvPr>
          <p:cNvSpPr/>
          <p:nvPr/>
        </p:nvSpPr>
        <p:spPr>
          <a:xfrm>
            <a:off x="9977736" y="2992848"/>
            <a:ext cx="1460336" cy="369332"/>
          </a:xfrm>
          <a:prstGeom prst="rect">
            <a:avLst/>
          </a:prstGeom>
          <a:solidFill>
            <a:srgbClr val="00539B"/>
          </a:solidFill>
          <a:ln>
            <a:solidFill>
              <a:srgbClr val="00539B"/>
            </a:solidFill>
          </a:ln>
        </p:spPr>
        <p:txBody>
          <a:bodyPr wrap="none">
            <a:spAutoFit/>
          </a:bodyPr>
          <a:lstStyle/>
          <a:p>
            <a:pPr algn="ctr"/>
            <a:r>
              <a:rPr lang="en-US" dirty="0"/>
              <a:t>Moving items</a:t>
            </a:r>
          </a:p>
        </p:txBody>
      </p:sp>
      <p:sp>
        <p:nvSpPr>
          <p:cNvPr id="60" name="Rectangle 59">
            <a:extLst>
              <a:ext uri="{FF2B5EF4-FFF2-40B4-BE49-F238E27FC236}">
                <a16:creationId xmlns:a16="http://schemas.microsoft.com/office/drawing/2014/main" id="{92BAC7A8-4077-EB4C-A982-D6B1322A743F}"/>
              </a:ext>
            </a:extLst>
          </p:cNvPr>
          <p:cNvSpPr/>
          <p:nvPr/>
        </p:nvSpPr>
        <p:spPr>
          <a:xfrm>
            <a:off x="9527373" y="3466381"/>
            <a:ext cx="2395849" cy="369332"/>
          </a:xfrm>
          <a:prstGeom prst="rect">
            <a:avLst/>
          </a:prstGeom>
          <a:solidFill>
            <a:srgbClr val="FD5F00"/>
          </a:solidFill>
          <a:ln>
            <a:solidFill>
              <a:srgbClr val="FD5F00"/>
            </a:solidFill>
          </a:ln>
        </p:spPr>
        <p:txBody>
          <a:bodyPr wrap="none">
            <a:spAutoFit/>
          </a:bodyPr>
          <a:lstStyle/>
          <a:p>
            <a:r>
              <a:rPr lang="en-US" dirty="0"/>
              <a:t>Repeated face touching</a:t>
            </a:r>
          </a:p>
        </p:txBody>
      </p:sp>
      <p:sp>
        <p:nvSpPr>
          <p:cNvPr id="61" name="Rectangle 60">
            <a:extLst>
              <a:ext uri="{FF2B5EF4-FFF2-40B4-BE49-F238E27FC236}">
                <a16:creationId xmlns:a16="http://schemas.microsoft.com/office/drawing/2014/main" id="{D3C4D52A-ABFD-1A40-AD1C-2810963172FF}"/>
              </a:ext>
            </a:extLst>
          </p:cNvPr>
          <p:cNvSpPr/>
          <p:nvPr/>
        </p:nvSpPr>
        <p:spPr>
          <a:xfrm>
            <a:off x="9714458" y="3942608"/>
            <a:ext cx="1986891" cy="369332"/>
          </a:xfrm>
          <a:prstGeom prst="rect">
            <a:avLst/>
          </a:prstGeom>
          <a:solidFill>
            <a:srgbClr val="FD5F00"/>
          </a:solidFill>
          <a:ln>
            <a:solidFill>
              <a:srgbClr val="FD5F00"/>
            </a:solidFill>
          </a:ln>
        </p:spPr>
        <p:txBody>
          <a:bodyPr wrap="none">
            <a:spAutoFit/>
          </a:bodyPr>
          <a:lstStyle/>
          <a:p>
            <a:r>
              <a:rPr lang="en-US" dirty="0"/>
              <a:t>Eating and drinking</a:t>
            </a:r>
          </a:p>
        </p:txBody>
      </p:sp>
      <p:sp>
        <p:nvSpPr>
          <p:cNvPr id="62" name="Rectangle 61">
            <a:extLst>
              <a:ext uri="{FF2B5EF4-FFF2-40B4-BE49-F238E27FC236}">
                <a16:creationId xmlns:a16="http://schemas.microsoft.com/office/drawing/2014/main" id="{EF23A1EA-4DAF-E548-8460-06FA3A2864F0}"/>
              </a:ext>
            </a:extLst>
          </p:cNvPr>
          <p:cNvSpPr/>
          <p:nvPr/>
        </p:nvSpPr>
        <p:spPr>
          <a:xfrm>
            <a:off x="9728211" y="4404038"/>
            <a:ext cx="1959383" cy="369332"/>
          </a:xfrm>
          <a:prstGeom prst="rect">
            <a:avLst/>
          </a:prstGeom>
          <a:solidFill>
            <a:srgbClr val="FD5F00"/>
          </a:solidFill>
          <a:ln>
            <a:solidFill>
              <a:srgbClr val="FD5F00"/>
            </a:solidFill>
          </a:ln>
        </p:spPr>
        <p:txBody>
          <a:bodyPr wrap="none">
            <a:spAutoFit/>
          </a:bodyPr>
          <a:lstStyle/>
          <a:p>
            <a:r>
              <a:rPr lang="en-US" dirty="0"/>
              <a:t>Simulated smoking</a:t>
            </a:r>
          </a:p>
        </p:txBody>
      </p:sp>
      <p:sp>
        <p:nvSpPr>
          <p:cNvPr id="63" name="Rectangle 62">
            <a:extLst>
              <a:ext uri="{FF2B5EF4-FFF2-40B4-BE49-F238E27FC236}">
                <a16:creationId xmlns:a16="http://schemas.microsoft.com/office/drawing/2014/main" id="{D64CFBCE-D8E1-1045-88BA-61C767B19AA3}"/>
              </a:ext>
            </a:extLst>
          </p:cNvPr>
          <p:cNvSpPr/>
          <p:nvPr/>
        </p:nvSpPr>
        <p:spPr>
          <a:xfrm>
            <a:off x="6584825" y="4001294"/>
            <a:ext cx="2215784" cy="8332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Elbow Connector 65">
            <a:extLst>
              <a:ext uri="{FF2B5EF4-FFF2-40B4-BE49-F238E27FC236}">
                <a16:creationId xmlns:a16="http://schemas.microsoft.com/office/drawing/2014/main" id="{B6655BBB-93AC-564C-999C-B85E7E7B5EEA}"/>
              </a:ext>
            </a:extLst>
          </p:cNvPr>
          <p:cNvCxnSpPr>
            <a:cxnSpLocks/>
            <a:stCxn id="63" idx="3"/>
            <a:endCxn id="62" idx="1"/>
          </p:cNvCxnSpPr>
          <p:nvPr/>
        </p:nvCxnSpPr>
        <p:spPr>
          <a:xfrm>
            <a:off x="8800609" y="4417923"/>
            <a:ext cx="927602" cy="170781"/>
          </a:xfrm>
          <a:prstGeom prst="bentConnector3">
            <a:avLst>
              <a:gd name="adj1" fmla="val 4576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Elbow Connector 69">
            <a:extLst>
              <a:ext uri="{FF2B5EF4-FFF2-40B4-BE49-F238E27FC236}">
                <a16:creationId xmlns:a16="http://schemas.microsoft.com/office/drawing/2014/main" id="{B9CC2C90-46F4-9547-A4CD-7C7D571A93FC}"/>
              </a:ext>
            </a:extLst>
          </p:cNvPr>
          <p:cNvCxnSpPr>
            <a:cxnSpLocks/>
            <a:stCxn id="63" idx="3"/>
            <a:endCxn id="61" idx="1"/>
          </p:cNvCxnSpPr>
          <p:nvPr/>
        </p:nvCxnSpPr>
        <p:spPr>
          <a:xfrm flipV="1">
            <a:off x="8800609" y="4127274"/>
            <a:ext cx="913849" cy="290649"/>
          </a:xfrm>
          <a:prstGeom prst="bentConnector3">
            <a:avLst>
              <a:gd name="adj1" fmla="val 4677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1AA8C9D3-E037-E542-A19A-3335605B2F3B}"/>
              </a:ext>
            </a:extLst>
          </p:cNvPr>
          <p:cNvCxnSpPr>
            <a:cxnSpLocks/>
          </p:cNvCxnSpPr>
          <p:nvPr/>
        </p:nvCxnSpPr>
        <p:spPr>
          <a:xfrm flipV="1">
            <a:off x="8800609" y="3651047"/>
            <a:ext cx="726764" cy="766876"/>
          </a:xfrm>
          <a:prstGeom prst="bentConnector3">
            <a:avLst>
              <a:gd name="adj1" fmla="val 5875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Elbow Connector 80">
            <a:extLst>
              <a:ext uri="{FF2B5EF4-FFF2-40B4-BE49-F238E27FC236}">
                <a16:creationId xmlns:a16="http://schemas.microsoft.com/office/drawing/2014/main" id="{F0C6A124-BA42-D145-B0E1-7688A79B74EF}"/>
              </a:ext>
            </a:extLst>
          </p:cNvPr>
          <p:cNvCxnSpPr>
            <a:cxnSpLocks/>
            <a:stCxn id="63" idx="3"/>
            <a:endCxn id="59" idx="1"/>
          </p:cNvCxnSpPr>
          <p:nvPr/>
        </p:nvCxnSpPr>
        <p:spPr>
          <a:xfrm flipV="1">
            <a:off x="8800609" y="3177514"/>
            <a:ext cx="1177127" cy="1240409"/>
          </a:xfrm>
          <a:prstGeom prst="bentConnector3">
            <a:avLst>
              <a:gd name="adj1" fmla="val 3649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Elbow Connector 84">
            <a:extLst>
              <a:ext uri="{FF2B5EF4-FFF2-40B4-BE49-F238E27FC236}">
                <a16:creationId xmlns:a16="http://schemas.microsoft.com/office/drawing/2014/main" id="{F6B007ED-A5F9-EF4D-A774-A3B4461D252E}"/>
              </a:ext>
            </a:extLst>
          </p:cNvPr>
          <p:cNvCxnSpPr>
            <a:cxnSpLocks/>
            <a:stCxn id="63" idx="3"/>
            <a:endCxn id="58" idx="1"/>
          </p:cNvCxnSpPr>
          <p:nvPr/>
        </p:nvCxnSpPr>
        <p:spPr>
          <a:xfrm flipV="1">
            <a:off x="8800609" y="2701287"/>
            <a:ext cx="1159718" cy="1716636"/>
          </a:xfrm>
          <a:prstGeom prst="bentConnector3">
            <a:avLst>
              <a:gd name="adj1" fmla="val 3685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Elbow Connector 89">
            <a:extLst>
              <a:ext uri="{FF2B5EF4-FFF2-40B4-BE49-F238E27FC236}">
                <a16:creationId xmlns:a16="http://schemas.microsoft.com/office/drawing/2014/main" id="{C9535F66-C907-BE40-B552-E6A3D030FE14}"/>
              </a:ext>
            </a:extLst>
          </p:cNvPr>
          <p:cNvCxnSpPr>
            <a:cxnSpLocks/>
            <a:stCxn id="63" idx="3"/>
            <a:endCxn id="56" idx="1"/>
          </p:cNvCxnSpPr>
          <p:nvPr/>
        </p:nvCxnSpPr>
        <p:spPr>
          <a:xfrm flipV="1">
            <a:off x="8800609" y="1766010"/>
            <a:ext cx="1101099" cy="2651913"/>
          </a:xfrm>
          <a:prstGeom prst="bentConnector3">
            <a:avLst>
              <a:gd name="adj1" fmla="val 3846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Elbow Connector 90">
            <a:extLst>
              <a:ext uri="{FF2B5EF4-FFF2-40B4-BE49-F238E27FC236}">
                <a16:creationId xmlns:a16="http://schemas.microsoft.com/office/drawing/2014/main" id="{5D6AEF6B-62C5-8E4E-B989-C0F048E3AE89}"/>
              </a:ext>
            </a:extLst>
          </p:cNvPr>
          <p:cNvCxnSpPr>
            <a:cxnSpLocks/>
            <a:stCxn id="63" idx="3"/>
            <a:endCxn id="18" idx="1"/>
          </p:cNvCxnSpPr>
          <p:nvPr/>
        </p:nvCxnSpPr>
        <p:spPr>
          <a:xfrm flipV="1">
            <a:off x="8800609" y="1294407"/>
            <a:ext cx="837599" cy="3123516"/>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Elbow Connector 91">
            <a:extLst>
              <a:ext uri="{FF2B5EF4-FFF2-40B4-BE49-F238E27FC236}">
                <a16:creationId xmlns:a16="http://schemas.microsoft.com/office/drawing/2014/main" id="{1F5F80DB-85E4-9840-8B88-48672FBC546B}"/>
              </a:ext>
            </a:extLst>
          </p:cNvPr>
          <p:cNvCxnSpPr>
            <a:cxnSpLocks/>
            <a:stCxn id="63" idx="3"/>
            <a:endCxn id="57" idx="1"/>
          </p:cNvCxnSpPr>
          <p:nvPr/>
        </p:nvCxnSpPr>
        <p:spPr>
          <a:xfrm flipV="1">
            <a:off x="8800609" y="2234968"/>
            <a:ext cx="1486268" cy="2182955"/>
          </a:xfrm>
          <a:prstGeom prst="bentConnector3">
            <a:avLst>
              <a:gd name="adj1" fmla="val 2835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02" name="Graphic 101" descr="Question Mark with solid fill">
            <a:extLst>
              <a:ext uri="{FF2B5EF4-FFF2-40B4-BE49-F238E27FC236}">
                <a16:creationId xmlns:a16="http://schemas.microsoft.com/office/drawing/2014/main" id="{083382FE-60A2-E843-BBF4-9F1092B559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92195" y="4179855"/>
            <a:ext cx="601146" cy="601146"/>
          </a:xfrm>
          <a:prstGeom prst="rect">
            <a:avLst/>
          </a:prstGeom>
        </p:spPr>
      </p:pic>
    </p:spTree>
    <p:extLst>
      <p:ext uri="{BB962C8B-B14F-4D97-AF65-F5344CB8AC3E}">
        <p14:creationId xmlns:p14="http://schemas.microsoft.com/office/powerpoint/2010/main" val="2005407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Analysis </a:t>
            </a:r>
            <a:endParaRPr lang="en-TW" dirty="0"/>
          </a:p>
        </p:txBody>
      </p:sp>
      <p:sp>
        <p:nvSpPr>
          <p:cNvPr id="3" name="Content Placeholder 2">
            <a:extLst>
              <a:ext uri="{FF2B5EF4-FFF2-40B4-BE49-F238E27FC236}">
                <a16:creationId xmlns:a16="http://schemas.microsoft.com/office/drawing/2014/main" id="{5CE9667F-0DF3-0A49-8FFF-0C849BA6A9DD}"/>
              </a:ext>
            </a:extLst>
          </p:cNvPr>
          <p:cNvSpPr>
            <a:spLocks noGrp="1"/>
          </p:cNvSpPr>
          <p:nvPr>
            <p:ph idx="1"/>
          </p:nvPr>
        </p:nvSpPr>
        <p:spPr>
          <a:xfrm>
            <a:off x="838200" y="1825625"/>
            <a:ext cx="7341973" cy="4351338"/>
          </a:xfrm>
        </p:spPr>
        <p:txBody>
          <a:bodyPr>
            <a:normAutofit/>
          </a:bodyPr>
          <a:lstStyle/>
          <a:p>
            <a:r>
              <a:rPr lang="en-TW"/>
              <a:t>Preprocessing</a:t>
            </a:r>
            <a:endParaRPr lang="en-TW" dirty="0"/>
          </a:p>
          <a:p>
            <a:endParaRPr lang="en-TW" dirty="0"/>
          </a:p>
        </p:txBody>
      </p:sp>
      <p:grpSp>
        <p:nvGrpSpPr>
          <p:cNvPr id="14" name="Group 13">
            <a:extLst>
              <a:ext uri="{FF2B5EF4-FFF2-40B4-BE49-F238E27FC236}">
                <a16:creationId xmlns:a16="http://schemas.microsoft.com/office/drawing/2014/main" id="{F02AB3E9-3C9B-5A45-9242-0591BB352DBA}"/>
              </a:ext>
            </a:extLst>
          </p:cNvPr>
          <p:cNvGrpSpPr/>
          <p:nvPr/>
        </p:nvGrpSpPr>
        <p:grpSpPr>
          <a:xfrm>
            <a:off x="7779895" y="1894690"/>
            <a:ext cx="4147803" cy="3334185"/>
            <a:chOff x="7779895" y="1354190"/>
            <a:chExt cx="4147803" cy="3334185"/>
          </a:xfrm>
        </p:grpSpPr>
        <p:grpSp>
          <p:nvGrpSpPr>
            <p:cNvPr id="16" name="Group 15">
              <a:extLst>
                <a:ext uri="{FF2B5EF4-FFF2-40B4-BE49-F238E27FC236}">
                  <a16:creationId xmlns:a16="http://schemas.microsoft.com/office/drawing/2014/main" id="{4A2DABCC-5361-BD42-8932-91834F89C890}"/>
                </a:ext>
              </a:extLst>
            </p:cNvPr>
            <p:cNvGrpSpPr/>
            <p:nvPr/>
          </p:nvGrpSpPr>
          <p:grpSpPr>
            <a:xfrm>
              <a:off x="7779895" y="1354190"/>
              <a:ext cx="4147803" cy="2952088"/>
              <a:chOff x="558785" y="1606409"/>
              <a:chExt cx="3231588" cy="2303676"/>
            </a:xfrm>
          </p:grpSpPr>
          <p:sp>
            <p:nvSpPr>
              <p:cNvPr id="21" name="Rectangle 20">
                <a:extLst>
                  <a:ext uri="{FF2B5EF4-FFF2-40B4-BE49-F238E27FC236}">
                    <a16:creationId xmlns:a16="http://schemas.microsoft.com/office/drawing/2014/main" id="{8C86F989-38ED-1442-811B-DE321EC0A6D9}"/>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2" name="Picture 6">
                <a:extLst>
                  <a:ext uri="{FF2B5EF4-FFF2-40B4-BE49-F238E27FC236}">
                    <a16:creationId xmlns:a16="http://schemas.microsoft.com/office/drawing/2014/main" id="{A7B68EB8-A35D-B444-9035-021F4AC92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3"/>
                <a:ext cx="3231588" cy="2297652"/>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61FA51E5-9263-C54D-9034-BA576585DA80}"/>
                </a:ext>
              </a:extLst>
            </p:cNvPr>
            <p:cNvSpPr txBox="1"/>
            <p:nvPr/>
          </p:nvSpPr>
          <p:spPr>
            <a:xfrm>
              <a:off x="7779895" y="4319043"/>
              <a:ext cx="4147339" cy="369332"/>
            </a:xfrm>
            <a:prstGeom prst="rect">
              <a:avLst/>
            </a:prstGeom>
            <a:noFill/>
          </p:spPr>
          <p:txBody>
            <a:bodyPr wrap="square" rtlCol="0">
              <a:spAutoFit/>
            </a:bodyPr>
            <a:lstStyle/>
            <a:p>
              <a:pPr algn="ctr"/>
              <a:r>
                <a:rPr lang="en-TW"/>
                <a:t>Use </a:t>
              </a:r>
              <a:r>
                <a:rPr lang="en-TW" dirty="0"/>
                <a:t>mobile phone</a:t>
              </a:r>
            </a:p>
          </p:txBody>
        </p:sp>
      </p:grpSp>
    </p:spTree>
    <p:extLst>
      <p:ext uri="{BB962C8B-B14F-4D97-AF65-F5344CB8AC3E}">
        <p14:creationId xmlns:p14="http://schemas.microsoft.com/office/powerpoint/2010/main" val="265387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Analysis </a:t>
            </a:r>
            <a:endParaRPr lang="en-TW" dirty="0"/>
          </a:p>
        </p:txBody>
      </p:sp>
      <p:sp>
        <p:nvSpPr>
          <p:cNvPr id="3" name="Content Placeholder 2">
            <a:extLst>
              <a:ext uri="{FF2B5EF4-FFF2-40B4-BE49-F238E27FC236}">
                <a16:creationId xmlns:a16="http://schemas.microsoft.com/office/drawing/2014/main" id="{5CE9667F-0DF3-0A49-8FFF-0C849BA6A9DD}"/>
              </a:ext>
            </a:extLst>
          </p:cNvPr>
          <p:cNvSpPr>
            <a:spLocks noGrp="1"/>
          </p:cNvSpPr>
          <p:nvPr>
            <p:ph idx="1"/>
          </p:nvPr>
        </p:nvSpPr>
        <p:spPr>
          <a:xfrm>
            <a:off x="838200" y="1825625"/>
            <a:ext cx="7341973" cy="4351338"/>
          </a:xfrm>
        </p:spPr>
        <p:txBody>
          <a:bodyPr>
            <a:normAutofit/>
          </a:bodyPr>
          <a:lstStyle/>
          <a:p>
            <a:r>
              <a:rPr lang="en-TW"/>
              <a:t>Preprocessing</a:t>
            </a:r>
            <a:endParaRPr lang="en-TW" dirty="0"/>
          </a:p>
          <a:p>
            <a:pPr lvl="1"/>
            <a:r>
              <a:rPr lang="en-US" dirty="0"/>
              <a:t>Noise reduction</a:t>
            </a:r>
          </a:p>
          <a:p>
            <a:pPr marL="457200" lvl="1" indent="0">
              <a:buNone/>
            </a:pPr>
            <a:endParaRPr lang="en-TW" dirty="0"/>
          </a:p>
          <a:p>
            <a:endParaRPr lang="en-TW" dirty="0"/>
          </a:p>
        </p:txBody>
      </p:sp>
      <p:grpSp>
        <p:nvGrpSpPr>
          <p:cNvPr id="19" name="Group 18">
            <a:extLst>
              <a:ext uri="{FF2B5EF4-FFF2-40B4-BE49-F238E27FC236}">
                <a16:creationId xmlns:a16="http://schemas.microsoft.com/office/drawing/2014/main" id="{4CACA7F6-7EC6-0740-817A-A7992CA57E6F}"/>
              </a:ext>
            </a:extLst>
          </p:cNvPr>
          <p:cNvGrpSpPr/>
          <p:nvPr/>
        </p:nvGrpSpPr>
        <p:grpSpPr>
          <a:xfrm>
            <a:off x="7779895" y="1825625"/>
            <a:ext cx="4147340" cy="3403250"/>
            <a:chOff x="7779895" y="1285125"/>
            <a:chExt cx="4147340" cy="3403250"/>
          </a:xfrm>
        </p:grpSpPr>
        <p:grpSp>
          <p:nvGrpSpPr>
            <p:cNvPr id="20" name="Group 19">
              <a:extLst>
                <a:ext uri="{FF2B5EF4-FFF2-40B4-BE49-F238E27FC236}">
                  <a16:creationId xmlns:a16="http://schemas.microsoft.com/office/drawing/2014/main" id="{E67F3273-43B3-B844-A541-F2C457AFF785}"/>
                </a:ext>
              </a:extLst>
            </p:cNvPr>
            <p:cNvGrpSpPr/>
            <p:nvPr/>
          </p:nvGrpSpPr>
          <p:grpSpPr>
            <a:xfrm>
              <a:off x="7779895" y="1354190"/>
              <a:ext cx="4147340" cy="2951760"/>
              <a:chOff x="558785" y="1606409"/>
              <a:chExt cx="3231227" cy="2303420"/>
            </a:xfrm>
          </p:grpSpPr>
          <p:sp>
            <p:nvSpPr>
              <p:cNvPr id="24" name="Rectangle 23">
                <a:extLst>
                  <a:ext uri="{FF2B5EF4-FFF2-40B4-BE49-F238E27FC236}">
                    <a16:creationId xmlns:a16="http://schemas.microsoft.com/office/drawing/2014/main" id="{E47135B2-0C92-3544-8141-08138B0C9B65}"/>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5" name="Picture 6">
                <a:extLst>
                  <a:ext uri="{FF2B5EF4-FFF2-40B4-BE49-F238E27FC236}">
                    <a16:creationId xmlns:a16="http://schemas.microsoft.com/office/drawing/2014/main" id="{0D8082E7-8FD8-0C4B-9FE1-173323D00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20">
              <a:extLst>
                <a:ext uri="{FF2B5EF4-FFF2-40B4-BE49-F238E27FC236}">
                  <a16:creationId xmlns:a16="http://schemas.microsoft.com/office/drawing/2014/main" id="{7CC0A2B6-2077-1E4B-A327-DD9D00C02EBE}"/>
                </a:ext>
              </a:extLst>
            </p:cNvPr>
            <p:cNvSpPr txBox="1"/>
            <p:nvPr/>
          </p:nvSpPr>
          <p:spPr>
            <a:xfrm>
              <a:off x="7779895" y="4319043"/>
              <a:ext cx="4147339" cy="369332"/>
            </a:xfrm>
            <a:prstGeom prst="rect">
              <a:avLst/>
            </a:prstGeom>
            <a:noFill/>
          </p:spPr>
          <p:txBody>
            <a:bodyPr wrap="square" rtlCol="0">
              <a:spAutoFit/>
            </a:bodyPr>
            <a:lstStyle/>
            <a:p>
              <a:pPr algn="ctr"/>
              <a:r>
                <a:rPr lang="en-TW"/>
                <a:t>Use </a:t>
              </a:r>
              <a:r>
                <a:rPr lang="en-TW" dirty="0"/>
                <a:t>mobile phone</a:t>
              </a:r>
            </a:p>
          </p:txBody>
        </p:sp>
        <p:sp>
          <p:nvSpPr>
            <p:cNvPr id="22" name="Rectangle 21">
              <a:extLst>
                <a:ext uri="{FF2B5EF4-FFF2-40B4-BE49-F238E27FC236}">
                  <a16:creationId xmlns:a16="http://schemas.microsoft.com/office/drawing/2014/main" id="{E861A89F-DA35-7F4E-86F4-D5DA2A354D95}"/>
                </a:ext>
              </a:extLst>
            </p:cNvPr>
            <p:cNvSpPr/>
            <p:nvPr/>
          </p:nvSpPr>
          <p:spPr>
            <a:xfrm>
              <a:off x="8386572" y="1285125"/>
              <a:ext cx="230486" cy="308989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9665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Analysis</a:t>
            </a:r>
            <a:endParaRPr lang="en-TW" dirty="0"/>
          </a:p>
        </p:txBody>
      </p:sp>
      <p:sp>
        <p:nvSpPr>
          <p:cNvPr id="15" name="Content Placeholder 2">
            <a:extLst>
              <a:ext uri="{FF2B5EF4-FFF2-40B4-BE49-F238E27FC236}">
                <a16:creationId xmlns:a16="http://schemas.microsoft.com/office/drawing/2014/main" id="{1239214D-5984-9C40-8319-D00EF8F1FEB0}"/>
              </a:ext>
            </a:extLst>
          </p:cNvPr>
          <p:cNvSpPr>
            <a:spLocks noGrp="1"/>
          </p:cNvSpPr>
          <p:nvPr>
            <p:ph idx="1"/>
          </p:nvPr>
        </p:nvSpPr>
        <p:spPr>
          <a:xfrm>
            <a:off x="838200" y="1825625"/>
            <a:ext cx="7341973" cy="4351338"/>
          </a:xfrm>
        </p:spPr>
        <p:txBody>
          <a:bodyPr>
            <a:normAutofit/>
          </a:bodyPr>
          <a:lstStyle/>
          <a:p>
            <a:r>
              <a:rPr lang="en-TW"/>
              <a:t>Preprocessing</a:t>
            </a:r>
            <a:endParaRPr lang="en-TW" dirty="0"/>
          </a:p>
          <a:p>
            <a:pPr lvl="1"/>
            <a:r>
              <a:rPr lang="en-US" dirty="0"/>
              <a:t>Noise reduction</a:t>
            </a:r>
          </a:p>
          <a:p>
            <a:pPr marL="457200" lvl="1" indent="0">
              <a:buNone/>
            </a:pPr>
            <a:endParaRPr lang="en-TW" dirty="0"/>
          </a:p>
          <a:p>
            <a:endParaRPr lang="en-TW" dirty="0"/>
          </a:p>
        </p:txBody>
      </p:sp>
      <p:grpSp>
        <p:nvGrpSpPr>
          <p:cNvPr id="26" name="Group 25">
            <a:extLst>
              <a:ext uri="{FF2B5EF4-FFF2-40B4-BE49-F238E27FC236}">
                <a16:creationId xmlns:a16="http://schemas.microsoft.com/office/drawing/2014/main" id="{751324F4-1BD4-0944-AC86-1C35E9E6070F}"/>
              </a:ext>
            </a:extLst>
          </p:cNvPr>
          <p:cNvGrpSpPr/>
          <p:nvPr/>
        </p:nvGrpSpPr>
        <p:grpSpPr>
          <a:xfrm>
            <a:off x="7779895" y="1825625"/>
            <a:ext cx="4147340" cy="3403250"/>
            <a:chOff x="7779895" y="1285125"/>
            <a:chExt cx="4147340" cy="3403250"/>
          </a:xfrm>
        </p:grpSpPr>
        <p:grpSp>
          <p:nvGrpSpPr>
            <p:cNvPr id="27" name="Group 26">
              <a:extLst>
                <a:ext uri="{FF2B5EF4-FFF2-40B4-BE49-F238E27FC236}">
                  <a16:creationId xmlns:a16="http://schemas.microsoft.com/office/drawing/2014/main" id="{3A97FC87-550A-3F45-8532-86458ABA5C58}"/>
                </a:ext>
              </a:extLst>
            </p:cNvPr>
            <p:cNvGrpSpPr/>
            <p:nvPr/>
          </p:nvGrpSpPr>
          <p:grpSpPr>
            <a:xfrm>
              <a:off x="7779895" y="1354190"/>
              <a:ext cx="4147340" cy="2951760"/>
              <a:chOff x="558785" y="1606409"/>
              <a:chExt cx="3231227" cy="2303420"/>
            </a:xfrm>
          </p:grpSpPr>
          <p:sp>
            <p:nvSpPr>
              <p:cNvPr id="31" name="Rectangle 30">
                <a:extLst>
                  <a:ext uri="{FF2B5EF4-FFF2-40B4-BE49-F238E27FC236}">
                    <a16:creationId xmlns:a16="http://schemas.microsoft.com/office/drawing/2014/main" id="{02363545-611A-EF42-A015-3C9D09829FE4}"/>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2" name="Picture 6">
                <a:extLst>
                  <a:ext uri="{FF2B5EF4-FFF2-40B4-BE49-F238E27FC236}">
                    <a16:creationId xmlns:a16="http://schemas.microsoft.com/office/drawing/2014/main" id="{E5515A2C-015C-8444-A879-C5EFAC83D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TextBox 27">
              <a:extLst>
                <a:ext uri="{FF2B5EF4-FFF2-40B4-BE49-F238E27FC236}">
                  <a16:creationId xmlns:a16="http://schemas.microsoft.com/office/drawing/2014/main" id="{EA370BA0-75A1-1043-9B85-CBA4AA844955}"/>
                </a:ext>
              </a:extLst>
            </p:cNvPr>
            <p:cNvSpPr txBox="1"/>
            <p:nvPr/>
          </p:nvSpPr>
          <p:spPr>
            <a:xfrm>
              <a:off x="7779895" y="4319043"/>
              <a:ext cx="4147339" cy="369332"/>
            </a:xfrm>
            <a:prstGeom prst="rect">
              <a:avLst/>
            </a:prstGeom>
            <a:noFill/>
          </p:spPr>
          <p:txBody>
            <a:bodyPr wrap="square" rtlCol="0">
              <a:spAutoFit/>
            </a:bodyPr>
            <a:lstStyle/>
            <a:p>
              <a:pPr algn="ctr"/>
              <a:r>
                <a:rPr lang="en-TW"/>
                <a:t>Use </a:t>
              </a:r>
              <a:r>
                <a:rPr lang="en-TW" dirty="0"/>
                <a:t>mobile phone</a:t>
              </a:r>
            </a:p>
          </p:txBody>
        </p:sp>
        <p:sp>
          <p:nvSpPr>
            <p:cNvPr id="29" name="Rectangle 28">
              <a:extLst>
                <a:ext uri="{FF2B5EF4-FFF2-40B4-BE49-F238E27FC236}">
                  <a16:creationId xmlns:a16="http://schemas.microsoft.com/office/drawing/2014/main" id="{ADF4976B-E4F4-3843-A9C8-F03C8B79F743}"/>
                </a:ext>
              </a:extLst>
            </p:cNvPr>
            <p:cNvSpPr/>
            <p:nvPr/>
          </p:nvSpPr>
          <p:spPr>
            <a:xfrm>
              <a:off x="8386572" y="1285125"/>
              <a:ext cx="230486" cy="308989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541029D-765F-6742-A632-16E724DD08F2}"/>
                </a:ext>
              </a:extLst>
            </p:cNvPr>
            <p:cNvSpPr/>
            <p:nvPr/>
          </p:nvSpPr>
          <p:spPr>
            <a:xfrm>
              <a:off x="11560199" y="1285125"/>
              <a:ext cx="184133" cy="20356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40244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Analysis</a:t>
            </a:r>
            <a:endParaRPr lang="en-TW" dirty="0"/>
          </a:p>
        </p:txBody>
      </p:sp>
      <p:sp>
        <p:nvSpPr>
          <p:cNvPr id="14" name="Content Placeholder 2">
            <a:extLst>
              <a:ext uri="{FF2B5EF4-FFF2-40B4-BE49-F238E27FC236}">
                <a16:creationId xmlns:a16="http://schemas.microsoft.com/office/drawing/2014/main" id="{CC24C274-2C74-7B4B-AC16-19572D957E4A}"/>
              </a:ext>
            </a:extLst>
          </p:cNvPr>
          <p:cNvSpPr txBox="1">
            <a:spLocks/>
          </p:cNvSpPr>
          <p:nvPr/>
        </p:nvSpPr>
        <p:spPr>
          <a:xfrm>
            <a:off x="838200" y="1825625"/>
            <a:ext cx="6941695" cy="43513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TW"/>
              <a:t>Preprocessing</a:t>
            </a:r>
          </a:p>
          <a:p>
            <a:pPr lvl="1"/>
            <a:r>
              <a:rPr lang="en-US" dirty="0"/>
              <a:t>Noise reduction</a:t>
            </a:r>
          </a:p>
          <a:p>
            <a:pPr lvl="1"/>
            <a:r>
              <a:rPr lang="en-US" dirty="0"/>
              <a:t>Divide the stream into smaller segments (i.e., 12)</a:t>
            </a:r>
          </a:p>
          <a:p>
            <a:pPr lvl="2">
              <a:buClr>
                <a:srgbClr val="EDF5F0"/>
              </a:buClr>
            </a:pPr>
            <a:r>
              <a:rPr lang="en-US" dirty="0">
                <a:solidFill>
                  <a:schemeClr val="accent2"/>
                </a:solidFill>
              </a:rPr>
              <a:t>1200 samples</a:t>
            </a:r>
            <a:r>
              <a:rPr lang="en-US" dirty="0"/>
              <a:t> = 10 (participants) × 10 (activities) × 12 (segments)</a:t>
            </a:r>
          </a:p>
          <a:p>
            <a:pPr marL="457200" lvl="1" indent="0">
              <a:buFont typeface="Arial" panose="020B0604020202020204" pitchFamily="34" charset="0"/>
              <a:buNone/>
            </a:pPr>
            <a:endParaRPr lang="en-TW"/>
          </a:p>
          <a:p>
            <a:endParaRPr lang="en-TW" dirty="0"/>
          </a:p>
        </p:txBody>
      </p:sp>
      <p:grpSp>
        <p:nvGrpSpPr>
          <p:cNvPr id="27" name="Group 26">
            <a:extLst>
              <a:ext uri="{FF2B5EF4-FFF2-40B4-BE49-F238E27FC236}">
                <a16:creationId xmlns:a16="http://schemas.microsoft.com/office/drawing/2014/main" id="{3ED39C94-88B8-6F47-AD1D-52F4EE61084C}"/>
              </a:ext>
            </a:extLst>
          </p:cNvPr>
          <p:cNvGrpSpPr/>
          <p:nvPr/>
        </p:nvGrpSpPr>
        <p:grpSpPr>
          <a:xfrm>
            <a:off x="7779895" y="1825625"/>
            <a:ext cx="4147340" cy="3403250"/>
            <a:chOff x="7779895" y="1285125"/>
            <a:chExt cx="4147340" cy="3403250"/>
          </a:xfrm>
        </p:grpSpPr>
        <p:grpSp>
          <p:nvGrpSpPr>
            <p:cNvPr id="28" name="Group 27">
              <a:extLst>
                <a:ext uri="{FF2B5EF4-FFF2-40B4-BE49-F238E27FC236}">
                  <a16:creationId xmlns:a16="http://schemas.microsoft.com/office/drawing/2014/main" id="{EF5FF32F-2900-AA41-A85E-19A3DAFB0AC9}"/>
                </a:ext>
              </a:extLst>
            </p:cNvPr>
            <p:cNvGrpSpPr/>
            <p:nvPr/>
          </p:nvGrpSpPr>
          <p:grpSpPr>
            <a:xfrm>
              <a:off x="7779895" y="1354190"/>
              <a:ext cx="4147340" cy="2951760"/>
              <a:chOff x="558785" y="1606409"/>
              <a:chExt cx="3231227" cy="2303420"/>
            </a:xfrm>
          </p:grpSpPr>
          <p:sp>
            <p:nvSpPr>
              <p:cNvPr id="32" name="Rectangle 31">
                <a:extLst>
                  <a:ext uri="{FF2B5EF4-FFF2-40B4-BE49-F238E27FC236}">
                    <a16:creationId xmlns:a16="http://schemas.microsoft.com/office/drawing/2014/main" id="{25DD499F-E50E-2344-9719-62371257007D}"/>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3" name="Picture 6">
                <a:extLst>
                  <a:ext uri="{FF2B5EF4-FFF2-40B4-BE49-F238E27FC236}">
                    <a16:creationId xmlns:a16="http://schemas.microsoft.com/office/drawing/2014/main" id="{700A517B-CD39-DB43-BC3C-BC1D93CD7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a:extLst>
                <a:ext uri="{FF2B5EF4-FFF2-40B4-BE49-F238E27FC236}">
                  <a16:creationId xmlns:a16="http://schemas.microsoft.com/office/drawing/2014/main" id="{AD3650B2-65D6-794A-A616-1DCC584F9E5C}"/>
                </a:ext>
              </a:extLst>
            </p:cNvPr>
            <p:cNvSpPr txBox="1"/>
            <p:nvPr/>
          </p:nvSpPr>
          <p:spPr>
            <a:xfrm>
              <a:off x="7779895" y="4319043"/>
              <a:ext cx="4147339" cy="369332"/>
            </a:xfrm>
            <a:prstGeom prst="rect">
              <a:avLst/>
            </a:prstGeom>
            <a:noFill/>
          </p:spPr>
          <p:txBody>
            <a:bodyPr wrap="square" rtlCol="0">
              <a:spAutoFit/>
            </a:bodyPr>
            <a:lstStyle/>
            <a:p>
              <a:pPr algn="ctr"/>
              <a:r>
                <a:rPr lang="en-TW"/>
                <a:t>Use </a:t>
              </a:r>
              <a:r>
                <a:rPr lang="en-TW" dirty="0"/>
                <a:t>mobile phone</a:t>
              </a:r>
            </a:p>
          </p:txBody>
        </p:sp>
        <p:sp>
          <p:nvSpPr>
            <p:cNvPr id="30" name="Rectangle 29">
              <a:extLst>
                <a:ext uri="{FF2B5EF4-FFF2-40B4-BE49-F238E27FC236}">
                  <a16:creationId xmlns:a16="http://schemas.microsoft.com/office/drawing/2014/main" id="{501F0E78-52BE-9A49-9167-2E6A6E72549F}"/>
                </a:ext>
              </a:extLst>
            </p:cNvPr>
            <p:cNvSpPr/>
            <p:nvPr/>
          </p:nvSpPr>
          <p:spPr>
            <a:xfrm>
              <a:off x="8386572" y="1285125"/>
              <a:ext cx="230486" cy="308989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8B71B3D-91E8-DB44-ABB4-A62F14D768D7}"/>
                </a:ext>
              </a:extLst>
            </p:cNvPr>
            <p:cNvSpPr/>
            <p:nvPr/>
          </p:nvSpPr>
          <p:spPr>
            <a:xfrm>
              <a:off x="11560199" y="1285125"/>
              <a:ext cx="184133" cy="20356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59568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29E0-BF23-2D40-A2A9-347D1C61C3F6}"/>
              </a:ext>
            </a:extLst>
          </p:cNvPr>
          <p:cNvSpPr>
            <a:spLocks noGrp="1"/>
          </p:cNvSpPr>
          <p:nvPr>
            <p:ph type="title"/>
          </p:nvPr>
        </p:nvSpPr>
        <p:spPr/>
        <p:txBody>
          <a:bodyPr/>
          <a:lstStyle/>
          <a:p>
            <a:r>
              <a:rPr lang="en-US" dirty="0"/>
              <a:t>Method – Analysis</a:t>
            </a:r>
            <a:endParaRPr lang="en-TW" dirty="0"/>
          </a:p>
        </p:txBody>
      </p:sp>
      <p:sp>
        <p:nvSpPr>
          <p:cNvPr id="14" name="Content Placeholder 2">
            <a:extLst>
              <a:ext uri="{FF2B5EF4-FFF2-40B4-BE49-F238E27FC236}">
                <a16:creationId xmlns:a16="http://schemas.microsoft.com/office/drawing/2014/main" id="{CC24C274-2C74-7B4B-AC16-19572D957E4A}"/>
              </a:ext>
            </a:extLst>
          </p:cNvPr>
          <p:cNvSpPr txBox="1">
            <a:spLocks/>
          </p:cNvSpPr>
          <p:nvPr/>
        </p:nvSpPr>
        <p:spPr>
          <a:xfrm>
            <a:off x="838200" y="1825625"/>
            <a:ext cx="6941695" cy="43513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TW"/>
              <a:t>Preprocessing</a:t>
            </a:r>
          </a:p>
          <a:p>
            <a:pPr lvl="1"/>
            <a:r>
              <a:rPr lang="en-US" dirty="0"/>
              <a:t>Noise reduction</a:t>
            </a:r>
          </a:p>
          <a:p>
            <a:pPr lvl="1"/>
            <a:r>
              <a:rPr lang="en-US" dirty="0"/>
              <a:t>Divide the stream into smaller segments (i.e., 12)</a:t>
            </a:r>
          </a:p>
          <a:p>
            <a:pPr lvl="2">
              <a:buClr>
                <a:srgbClr val="EDF5F0"/>
              </a:buClr>
            </a:pPr>
            <a:r>
              <a:rPr lang="en-US" dirty="0">
                <a:solidFill>
                  <a:schemeClr val="accent2"/>
                </a:solidFill>
              </a:rPr>
              <a:t>1200 samples</a:t>
            </a:r>
            <a:r>
              <a:rPr lang="en-US" dirty="0"/>
              <a:t> = 10 (participants) × 10 (activities) × 12 (segments)</a:t>
            </a:r>
          </a:p>
          <a:p>
            <a:pPr>
              <a:buClr>
                <a:srgbClr val="EDF5F0"/>
              </a:buClr>
            </a:pPr>
            <a:r>
              <a:rPr lang="en-US" dirty="0"/>
              <a:t>Classification </a:t>
            </a:r>
            <a:endParaRPr lang="en-TW"/>
          </a:p>
          <a:p>
            <a:pPr lvl="1"/>
            <a:r>
              <a:rPr lang="en-US" dirty="0"/>
              <a:t>User-dependent vs. User-independent</a:t>
            </a:r>
            <a:endParaRPr lang="en-TW" dirty="0"/>
          </a:p>
        </p:txBody>
      </p:sp>
      <p:grpSp>
        <p:nvGrpSpPr>
          <p:cNvPr id="3" name="Group 2">
            <a:extLst>
              <a:ext uri="{FF2B5EF4-FFF2-40B4-BE49-F238E27FC236}">
                <a16:creationId xmlns:a16="http://schemas.microsoft.com/office/drawing/2014/main" id="{296CBC80-6099-744C-AFD7-7B992FF53D9F}"/>
              </a:ext>
            </a:extLst>
          </p:cNvPr>
          <p:cNvGrpSpPr/>
          <p:nvPr/>
        </p:nvGrpSpPr>
        <p:grpSpPr>
          <a:xfrm>
            <a:off x="7779895" y="1825625"/>
            <a:ext cx="4147340" cy="3403250"/>
            <a:chOff x="7779895" y="1285125"/>
            <a:chExt cx="4147340" cy="3403250"/>
          </a:xfrm>
        </p:grpSpPr>
        <p:grpSp>
          <p:nvGrpSpPr>
            <p:cNvPr id="22" name="Group 21">
              <a:extLst>
                <a:ext uri="{FF2B5EF4-FFF2-40B4-BE49-F238E27FC236}">
                  <a16:creationId xmlns:a16="http://schemas.microsoft.com/office/drawing/2014/main" id="{A48EE516-DA7D-2146-9D16-2076E723F4F0}"/>
                </a:ext>
              </a:extLst>
            </p:cNvPr>
            <p:cNvGrpSpPr/>
            <p:nvPr/>
          </p:nvGrpSpPr>
          <p:grpSpPr>
            <a:xfrm>
              <a:off x="7779895" y="1354190"/>
              <a:ext cx="4147340" cy="2951760"/>
              <a:chOff x="558785" y="1606409"/>
              <a:chExt cx="3231227" cy="2303420"/>
            </a:xfrm>
          </p:grpSpPr>
          <p:sp>
            <p:nvSpPr>
              <p:cNvPr id="23" name="Rectangle 22">
                <a:extLst>
                  <a:ext uri="{FF2B5EF4-FFF2-40B4-BE49-F238E27FC236}">
                    <a16:creationId xmlns:a16="http://schemas.microsoft.com/office/drawing/2014/main" id="{FF16C5C3-7F63-8247-9E9C-57353822A40F}"/>
                  </a:ext>
                </a:extLst>
              </p:cNvPr>
              <p:cNvSpPr/>
              <p:nvPr/>
            </p:nvSpPr>
            <p:spPr>
              <a:xfrm>
                <a:off x="558785" y="1606409"/>
                <a:ext cx="3231227" cy="2303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4" name="Picture 6">
                <a:extLst>
                  <a:ext uri="{FF2B5EF4-FFF2-40B4-BE49-F238E27FC236}">
                    <a16:creationId xmlns:a16="http://schemas.microsoft.com/office/drawing/2014/main" id="{2791E822-9B44-0B49-B9BB-EEB1A772C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785" y="1612434"/>
                <a:ext cx="3231227" cy="2297395"/>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id="{6EF499C0-5FF4-454D-9101-1C590A604F38}"/>
                </a:ext>
              </a:extLst>
            </p:cNvPr>
            <p:cNvSpPr txBox="1"/>
            <p:nvPr/>
          </p:nvSpPr>
          <p:spPr>
            <a:xfrm>
              <a:off x="7779895" y="4319043"/>
              <a:ext cx="4147339" cy="369332"/>
            </a:xfrm>
            <a:prstGeom prst="rect">
              <a:avLst/>
            </a:prstGeom>
            <a:noFill/>
          </p:spPr>
          <p:txBody>
            <a:bodyPr wrap="square" rtlCol="0">
              <a:spAutoFit/>
            </a:bodyPr>
            <a:lstStyle/>
            <a:p>
              <a:pPr algn="ctr"/>
              <a:r>
                <a:rPr lang="en-TW"/>
                <a:t>Use </a:t>
              </a:r>
              <a:r>
                <a:rPr lang="en-TW" dirty="0"/>
                <a:t>mobile phone</a:t>
              </a:r>
            </a:p>
          </p:txBody>
        </p:sp>
        <p:sp>
          <p:nvSpPr>
            <p:cNvPr id="28" name="Rectangle 27">
              <a:extLst>
                <a:ext uri="{FF2B5EF4-FFF2-40B4-BE49-F238E27FC236}">
                  <a16:creationId xmlns:a16="http://schemas.microsoft.com/office/drawing/2014/main" id="{5EEF3358-07EA-774C-B720-E25F88B8B72E}"/>
                </a:ext>
              </a:extLst>
            </p:cNvPr>
            <p:cNvSpPr/>
            <p:nvPr/>
          </p:nvSpPr>
          <p:spPr>
            <a:xfrm>
              <a:off x="8386572" y="1285125"/>
              <a:ext cx="230486" cy="308989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752BEDC-A5B4-3F43-B70E-6AB1157AD94E}"/>
                </a:ext>
              </a:extLst>
            </p:cNvPr>
            <p:cNvSpPr/>
            <p:nvPr/>
          </p:nvSpPr>
          <p:spPr>
            <a:xfrm>
              <a:off x="11560199" y="1285125"/>
              <a:ext cx="184133" cy="203560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33107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609-EA3C-C349-B6F6-24A4076B7FAE}"/>
              </a:ext>
            </a:extLst>
          </p:cNvPr>
          <p:cNvSpPr>
            <a:spLocks noGrp="1"/>
          </p:cNvSpPr>
          <p:nvPr>
            <p:ph type="title"/>
          </p:nvPr>
        </p:nvSpPr>
        <p:spPr/>
        <p:txBody>
          <a:bodyPr/>
          <a:lstStyle/>
          <a:p>
            <a:r>
              <a:rPr lang="en-US" dirty="0"/>
              <a:t>Results</a:t>
            </a:r>
          </a:p>
        </p:txBody>
      </p:sp>
      <p:graphicFrame>
        <p:nvGraphicFramePr>
          <p:cNvPr id="5" name="Table 5">
            <a:extLst>
              <a:ext uri="{FF2B5EF4-FFF2-40B4-BE49-F238E27FC236}">
                <a16:creationId xmlns:a16="http://schemas.microsoft.com/office/drawing/2014/main" id="{6808A079-0EA9-0D43-A659-F548C41799C5}"/>
              </a:ext>
            </a:extLst>
          </p:cNvPr>
          <p:cNvGraphicFramePr>
            <a:graphicFrameLocks noGrp="1"/>
          </p:cNvGraphicFramePr>
          <p:nvPr>
            <p:ph idx="1"/>
            <p:extLst>
              <p:ext uri="{D42A27DB-BD31-4B8C-83A1-F6EECF244321}">
                <p14:modId xmlns:p14="http://schemas.microsoft.com/office/powerpoint/2010/main" val="1374901858"/>
              </p:ext>
            </p:extLst>
          </p:nvPr>
        </p:nvGraphicFramePr>
        <p:xfrm>
          <a:off x="1356361" y="1690688"/>
          <a:ext cx="9753598" cy="1645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63247312"/>
                    </a:ext>
                  </a:extLst>
                </a:gridCol>
                <a:gridCol w="3505199">
                  <a:extLst>
                    <a:ext uri="{9D8B030D-6E8A-4147-A177-3AD203B41FA5}">
                      <a16:colId xmlns:a16="http://schemas.microsoft.com/office/drawing/2014/main" val="1906173063"/>
                    </a:ext>
                  </a:extLst>
                </a:gridCol>
                <a:gridCol w="3505199">
                  <a:extLst>
                    <a:ext uri="{9D8B030D-6E8A-4147-A177-3AD203B41FA5}">
                      <a16:colId xmlns:a16="http://schemas.microsoft.com/office/drawing/2014/main" val="4121180254"/>
                    </a:ext>
                  </a:extLst>
                </a:gridCol>
              </a:tblGrid>
              <a:tr h="548640">
                <a:tc>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548640">
                <a:tc>
                  <a:txBody>
                    <a:bodyPr/>
                    <a:lstStyle/>
                    <a:p>
                      <a:pPr algn="l"/>
                      <a:r>
                        <a:rPr lang="en-US" sz="2000" b="1" dirty="0">
                          <a:solidFill>
                            <a:schemeClr val="bg1"/>
                          </a:solidFill>
                        </a:rPr>
                        <a:t>Binary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solidFill>
                            <a:schemeClr val="bg1"/>
                          </a:solidFill>
                        </a:rPr>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solidFill>
                            <a:schemeClr val="bg1"/>
                          </a:solidFill>
                        </a:rPr>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548640">
                <a:tc>
                  <a:txBody>
                    <a:bodyPr/>
                    <a:lstStyle/>
                    <a:p>
                      <a:pPr algn="l"/>
                      <a:r>
                        <a:rPr lang="en-US" sz="2000" b="1" dirty="0">
                          <a:solidFill>
                            <a:schemeClr val="bg1"/>
                          </a:solidFill>
                        </a:rPr>
                        <a:t>Multiclass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solidFill>
                            <a:schemeClr val="bg1"/>
                          </a:solidFill>
                        </a:rPr>
                        <a:t>92.48%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solidFill>
                            <a:schemeClr val="bg1"/>
                          </a:solidFill>
                        </a:rPr>
                        <a:t>55.1%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Tree>
    <p:extLst>
      <p:ext uri="{BB962C8B-B14F-4D97-AF65-F5344CB8AC3E}">
        <p14:creationId xmlns:p14="http://schemas.microsoft.com/office/powerpoint/2010/main" val="3454934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609-EA3C-C349-B6F6-24A4076B7FAE}"/>
              </a:ext>
            </a:extLst>
          </p:cNvPr>
          <p:cNvSpPr>
            <a:spLocks noGrp="1"/>
          </p:cNvSpPr>
          <p:nvPr>
            <p:ph type="title"/>
          </p:nvPr>
        </p:nvSpPr>
        <p:spPr/>
        <p:txBody>
          <a:bodyPr/>
          <a:lstStyle/>
          <a:p>
            <a:r>
              <a:rPr lang="en-US" dirty="0"/>
              <a:t>Results</a:t>
            </a:r>
          </a:p>
        </p:txBody>
      </p:sp>
      <p:graphicFrame>
        <p:nvGraphicFramePr>
          <p:cNvPr id="11" name="Table 5">
            <a:extLst>
              <a:ext uri="{FF2B5EF4-FFF2-40B4-BE49-F238E27FC236}">
                <a16:creationId xmlns:a16="http://schemas.microsoft.com/office/drawing/2014/main" id="{505A456C-F484-DF45-8E83-46910B274282}"/>
              </a:ext>
            </a:extLst>
          </p:cNvPr>
          <p:cNvGraphicFramePr>
            <a:graphicFrameLocks/>
          </p:cNvGraphicFramePr>
          <p:nvPr>
            <p:extLst>
              <p:ext uri="{D42A27DB-BD31-4B8C-83A1-F6EECF244321}">
                <p14:modId xmlns:p14="http://schemas.microsoft.com/office/powerpoint/2010/main" val="3788247293"/>
              </p:ext>
            </p:extLst>
          </p:nvPr>
        </p:nvGraphicFramePr>
        <p:xfrm>
          <a:off x="1356361" y="1690688"/>
          <a:ext cx="9753598" cy="1645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63247312"/>
                    </a:ext>
                  </a:extLst>
                </a:gridCol>
                <a:gridCol w="3505199">
                  <a:extLst>
                    <a:ext uri="{9D8B030D-6E8A-4147-A177-3AD203B41FA5}">
                      <a16:colId xmlns:a16="http://schemas.microsoft.com/office/drawing/2014/main" val="1906173063"/>
                    </a:ext>
                  </a:extLst>
                </a:gridCol>
                <a:gridCol w="3505199">
                  <a:extLst>
                    <a:ext uri="{9D8B030D-6E8A-4147-A177-3AD203B41FA5}">
                      <a16:colId xmlns:a16="http://schemas.microsoft.com/office/drawing/2014/main" val="4121180254"/>
                    </a:ext>
                  </a:extLst>
                </a:gridCol>
              </a:tblGrid>
              <a:tr h="548640">
                <a:tc>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548640">
                <a:tc>
                  <a:txBody>
                    <a:bodyPr/>
                    <a:lstStyle/>
                    <a:p>
                      <a:pPr algn="l"/>
                      <a:r>
                        <a:rPr lang="en-US" sz="2000" b="1" dirty="0">
                          <a:solidFill>
                            <a:schemeClr val="bg1"/>
                          </a:solidFill>
                        </a:rPr>
                        <a:t>Binary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548640">
                <a:tc>
                  <a:txBody>
                    <a:bodyPr/>
                    <a:lstStyle/>
                    <a:p>
                      <a:pPr algn="l"/>
                      <a:r>
                        <a:rPr lang="en-US" sz="2000" b="1" dirty="0">
                          <a:solidFill>
                            <a:schemeClr val="bg1"/>
                          </a:solidFill>
                        </a:rPr>
                        <a:t>Multiclass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92.48%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55.1%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
        <p:nvSpPr>
          <p:cNvPr id="12" name="Rectangle 11">
            <a:extLst>
              <a:ext uri="{FF2B5EF4-FFF2-40B4-BE49-F238E27FC236}">
                <a16:creationId xmlns:a16="http://schemas.microsoft.com/office/drawing/2014/main" id="{EB934074-4DEE-524B-99DC-8A340CD5E703}"/>
              </a:ext>
            </a:extLst>
          </p:cNvPr>
          <p:cNvSpPr/>
          <p:nvPr/>
        </p:nvSpPr>
        <p:spPr>
          <a:xfrm>
            <a:off x="1356361" y="2222660"/>
            <a:ext cx="9753598" cy="581975"/>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2525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609-EA3C-C349-B6F6-24A4076B7FAE}"/>
              </a:ext>
            </a:extLst>
          </p:cNvPr>
          <p:cNvSpPr>
            <a:spLocks noGrp="1"/>
          </p:cNvSpPr>
          <p:nvPr>
            <p:ph type="title"/>
          </p:nvPr>
        </p:nvSpPr>
        <p:spPr/>
        <p:txBody>
          <a:bodyPr/>
          <a:lstStyle/>
          <a:p>
            <a:r>
              <a:rPr lang="en-US" dirty="0"/>
              <a:t>Results</a:t>
            </a:r>
          </a:p>
        </p:txBody>
      </p:sp>
      <p:graphicFrame>
        <p:nvGraphicFramePr>
          <p:cNvPr id="13" name="Table 5">
            <a:extLst>
              <a:ext uri="{FF2B5EF4-FFF2-40B4-BE49-F238E27FC236}">
                <a16:creationId xmlns:a16="http://schemas.microsoft.com/office/drawing/2014/main" id="{2030AFF2-80B5-DD43-A301-5E7EA8CB9B17}"/>
              </a:ext>
            </a:extLst>
          </p:cNvPr>
          <p:cNvGraphicFramePr>
            <a:graphicFrameLocks noGrp="1"/>
          </p:cNvGraphicFramePr>
          <p:nvPr>
            <p:ph idx="1"/>
            <p:extLst>
              <p:ext uri="{D42A27DB-BD31-4B8C-83A1-F6EECF244321}">
                <p14:modId xmlns:p14="http://schemas.microsoft.com/office/powerpoint/2010/main" val="767819287"/>
              </p:ext>
            </p:extLst>
          </p:nvPr>
        </p:nvGraphicFramePr>
        <p:xfrm>
          <a:off x="1356361" y="1690688"/>
          <a:ext cx="9753598" cy="1645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63247312"/>
                    </a:ext>
                  </a:extLst>
                </a:gridCol>
                <a:gridCol w="3505199">
                  <a:extLst>
                    <a:ext uri="{9D8B030D-6E8A-4147-A177-3AD203B41FA5}">
                      <a16:colId xmlns:a16="http://schemas.microsoft.com/office/drawing/2014/main" val="1906173063"/>
                    </a:ext>
                  </a:extLst>
                </a:gridCol>
                <a:gridCol w="3505199">
                  <a:extLst>
                    <a:ext uri="{9D8B030D-6E8A-4147-A177-3AD203B41FA5}">
                      <a16:colId xmlns:a16="http://schemas.microsoft.com/office/drawing/2014/main" val="4121180254"/>
                    </a:ext>
                  </a:extLst>
                </a:gridCol>
              </a:tblGrid>
              <a:tr h="548640">
                <a:tc>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548640">
                <a:tc>
                  <a:txBody>
                    <a:bodyPr/>
                    <a:lstStyle/>
                    <a:p>
                      <a:pPr algn="l"/>
                      <a:r>
                        <a:rPr lang="en-US" sz="2000" b="1" dirty="0">
                          <a:solidFill>
                            <a:schemeClr val="bg1"/>
                          </a:solidFill>
                        </a:rPr>
                        <a:t>Binary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548640">
                <a:tc>
                  <a:txBody>
                    <a:bodyPr/>
                    <a:lstStyle/>
                    <a:p>
                      <a:pPr algn="l"/>
                      <a:r>
                        <a:rPr lang="en-US" sz="2000" b="1" dirty="0">
                          <a:solidFill>
                            <a:schemeClr val="bg1"/>
                          </a:solidFill>
                        </a:rPr>
                        <a:t>Multiclass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92.48%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55.1%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
        <p:nvSpPr>
          <p:cNvPr id="14" name="Rectangle 13">
            <a:extLst>
              <a:ext uri="{FF2B5EF4-FFF2-40B4-BE49-F238E27FC236}">
                <a16:creationId xmlns:a16="http://schemas.microsoft.com/office/drawing/2014/main" id="{1A7F561F-AB2C-8747-8544-5DB19D4246F3}"/>
              </a:ext>
            </a:extLst>
          </p:cNvPr>
          <p:cNvSpPr/>
          <p:nvPr/>
        </p:nvSpPr>
        <p:spPr>
          <a:xfrm>
            <a:off x="1356361" y="2754633"/>
            <a:ext cx="9753598" cy="581975"/>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923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609-EA3C-C349-B6F6-24A4076B7FAE}"/>
              </a:ext>
            </a:extLst>
          </p:cNvPr>
          <p:cNvSpPr>
            <a:spLocks noGrp="1"/>
          </p:cNvSpPr>
          <p:nvPr>
            <p:ph type="title"/>
          </p:nvPr>
        </p:nvSpPr>
        <p:spPr/>
        <p:txBody>
          <a:bodyPr/>
          <a:lstStyle/>
          <a:p>
            <a:r>
              <a:rPr lang="en-US" dirty="0"/>
              <a:t>Results</a:t>
            </a:r>
          </a:p>
        </p:txBody>
      </p:sp>
      <p:sp>
        <p:nvSpPr>
          <p:cNvPr id="6" name="Rectangle 5">
            <a:extLst>
              <a:ext uri="{FF2B5EF4-FFF2-40B4-BE49-F238E27FC236}">
                <a16:creationId xmlns:a16="http://schemas.microsoft.com/office/drawing/2014/main" id="{13531405-3534-2C41-960F-9B3866EDA810}"/>
              </a:ext>
            </a:extLst>
          </p:cNvPr>
          <p:cNvSpPr/>
          <p:nvPr/>
        </p:nvSpPr>
        <p:spPr>
          <a:xfrm>
            <a:off x="2634049" y="3966982"/>
            <a:ext cx="7198222" cy="1200329"/>
          </a:xfrm>
          <a:prstGeom prst="rect">
            <a:avLst/>
          </a:prstGeom>
          <a:ln w="28575">
            <a:solidFill>
              <a:schemeClr val="accent2"/>
            </a:solidFill>
          </a:ln>
          <a:effectLst>
            <a:outerShdw blurRad="50800" dist="38100" dir="2700000" algn="tl" rotWithShape="0">
              <a:prstClr val="black">
                <a:alpha val="40000"/>
              </a:prstClr>
            </a:outerShdw>
          </a:effectLst>
        </p:spPr>
        <p:txBody>
          <a:bodyPr wrap="square">
            <a:spAutoFit/>
          </a:bodyPr>
          <a:lstStyle/>
          <a:p>
            <a:pPr algn="just"/>
            <a:r>
              <a:rPr lang="en-US" sz="2400" dirty="0">
                <a:solidFill>
                  <a:schemeClr val="accent2"/>
                </a:solidFill>
              </a:rPr>
              <a:t>Recognizing each activity individually is challenging. But, our classifier can distinguish between face-touching and non-face-touching activities with satisfactory accuracy.</a:t>
            </a:r>
            <a:endParaRPr lang="en-TW" sz="2400" dirty="0">
              <a:solidFill>
                <a:schemeClr val="accent2"/>
              </a:solidFill>
            </a:endParaRPr>
          </a:p>
        </p:txBody>
      </p:sp>
      <p:graphicFrame>
        <p:nvGraphicFramePr>
          <p:cNvPr id="11" name="Table 5">
            <a:extLst>
              <a:ext uri="{FF2B5EF4-FFF2-40B4-BE49-F238E27FC236}">
                <a16:creationId xmlns:a16="http://schemas.microsoft.com/office/drawing/2014/main" id="{B2FF3E79-6A5B-C949-9086-E3049C00F592}"/>
              </a:ext>
            </a:extLst>
          </p:cNvPr>
          <p:cNvGraphicFramePr>
            <a:graphicFrameLocks/>
          </p:cNvGraphicFramePr>
          <p:nvPr>
            <p:extLst>
              <p:ext uri="{D42A27DB-BD31-4B8C-83A1-F6EECF244321}">
                <p14:modId xmlns:p14="http://schemas.microsoft.com/office/powerpoint/2010/main" val="3501296942"/>
              </p:ext>
            </p:extLst>
          </p:nvPr>
        </p:nvGraphicFramePr>
        <p:xfrm>
          <a:off x="1356361" y="1690688"/>
          <a:ext cx="9753598" cy="1645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63247312"/>
                    </a:ext>
                  </a:extLst>
                </a:gridCol>
                <a:gridCol w="3505199">
                  <a:extLst>
                    <a:ext uri="{9D8B030D-6E8A-4147-A177-3AD203B41FA5}">
                      <a16:colId xmlns:a16="http://schemas.microsoft.com/office/drawing/2014/main" val="1906173063"/>
                    </a:ext>
                  </a:extLst>
                </a:gridCol>
                <a:gridCol w="3505199">
                  <a:extLst>
                    <a:ext uri="{9D8B030D-6E8A-4147-A177-3AD203B41FA5}">
                      <a16:colId xmlns:a16="http://schemas.microsoft.com/office/drawing/2014/main" val="4121180254"/>
                    </a:ext>
                  </a:extLst>
                </a:gridCol>
              </a:tblGrid>
              <a:tr h="548640">
                <a:tc>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20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548640">
                <a:tc>
                  <a:txBody>
                    <a:bodyPr/>
                    <a:lstStyle/>
                    <a:p>
                      <a:pPr algn="l"/>
                      <a:r>
                        <a:rPr lang="en-US" sz="2000" b="1" dirty="0">
                          <a:solidFill>
                            <a:schemeClr val="bg1"/>
                          </a:solidFill>
                        </a:rPr>
                        <a:t>Binary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548640">
                <a:tc>
                  <a:txBody>
                    <a:bodyPr/>
                    <a:lstStyle/>
                    <a:p>
                      <a:pPr algn="l"/>
                      <a:r>
                        <a:rPr lang="en-US" sz="2000" b="1" dirty="0">
                          <a:solidFill>
                            <a:schemeClr val="bg1"/>
                          </a:solidFill>
                        </a:rPr>
                        <a:t>Multiclass Classification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92.48%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t>55.1%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
        <p:nvSpPr>
          <p:cNvPr id="12" name="Right Arrow 11">
            <a:extLst>
              <a:ext uri="{FF2B5EF4-FFF2-40B4-BE49-F238E27FC236}">
                <a16:creationId xmlns:a16="http://schemas.microsoft.com/office/drawing/2014/main" id="{F6FC8F13-E3F6-7F44-880A-77E30399E531}"/>
              </a:ext>
            </a:extLst>
          </p:cNvPr>
          <p:cNvSpPr/>
          <p:nvPr/>
        </p:nvSpPr>
        <p:spPr>
          <a:xfrm>
            <a:off x="1775529" y="4374190"/>
            <a:ext cx="584200" cy="38591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0140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graphicFrame>
        <p:nvGraphicFramePr>
          <p:cNvPr id="16" name="Table 5">
            <a:extLst>
              <a:ext uri="{FF2B5EF4-FFF2-40B4-BE49-F238E27FC236}">
                <a16:creationId xmlns:a16="http://schemas.microsoft.com/office/drawing/2014/main" id="{7110493A-8DC4-404F-80EE-E402885BDF95}"/>
              </a:ext>
            </a:extLst>
          </p:cNvPr>
          <p:cNvGraphicFramePr>
            <a:graphicFrameLocks/>
          </p:cNvGraphicFramePr>
          <p:nvPr>
            <p:extLst>
              <p:ext uri="{D42A27DB-BD31-4B8C-83A1-F6EECF244321}">
                <p14:modId xmlns:p14="http://schemas.microsoft.com/office/powerpoint/2010/main" val="80416773"/>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Tree>
    <p:extLst>
      <p:ext uri="{BB962C8B-B14F-4D97-AF65-F5344CB8AC3E}">
        <p14:creationId xmlns:p14="http://schemas.microsoft.com/office/powerpoint/2010/main" val="1779146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graphicFrame>
        <p:nvGraphicFramePr>
          <p:cNvPr id="8" name="Table 5">
            <a:extLst>
              <a:ext uri="{FF2B5EF4-FFF2-40B4-BE49-F238E27FC236}">
                <a16:creationId xmlns:a16="http://schemas.microsoft.com/office/drawing/2014/main" id="{1AA1E465-2DAD-244C-94B9-F8DE15353783}"/>
              </a:ext>
            </a:extLst>
          </p:cNvPr>
          <p:cNvGraphicFramePr>
            <a:graphicFrameLocks/>
          </p:cNvGraphicFramePr>
          <p:nvPr>
            <p:extLst>
              <p:ext uri="{D42A27DB-BD31-4B8C-83A1-F6EECF244321}">
                <p14:modId xmlns:p14="http://schemas.microsoft.com/office/powerpoint/2010/main" val="2273693060"/>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
        <p:nvSpPr>
          <p:cNvPr id="10" name="Rectangle 9">
            <a:extLst>
              <a:ext uri="{FF2B5EF4-FFF2-40B4-BE49-F238E27FC236}">
                <a16:creationId xmlns:a16="http://schemas.microsoft.com/office/drawing/2014/main" id="{B6BC1869-B1A5-7444-BBB5-A55363AA8059}"/>
              </a:ext>
            </a:extLst>
          </p:cNvPr>
          <p:cNvSpPr/>
          <p:nvPr/>
        </p:nvSpPr>
        <p:spPr>
          <a:xfrm>
            <a:off x="929639" y="2138465"/>
            <a:ext cx="10241281" cy="38393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3769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sp>
        <p:nvSpPr>
          <p:cNvPr id="8" name="Rectangle 7">
            <a:extLst>
              <a:ext uri="{FF2B5EF4-FFF2-40B4-BE49-F238E27FC236}">
                <a16:creationId xmlns:a16="http://schemas.microsoft.com/office/drawing/2014/main" id="{F0E63ADA-F086-F042-A1F7-5EB1A137518F}"/>
              </a:ext>
            </a:extLst>
          </p:cNvPr>
          <p:cNvSpPr/>
          <p:nvPr/>
        </p:nvSpPr>
        <p:spPr>
          <a:xfrm>
            <a:off x="1214223" y="2731943"/>
            <a:ext cx="4597196" cy="278407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CA1F48B7-BB21-5A4F-AE06-C690EE196F6E}"/>
              </a:ext>
            </a:extLst>
          </p:cNvPr>
          <p:cNvCxnSpPr>
            <a:cxnSpLocks/>
          </p:cNvCxnSpPr>
          <p:nvPr/>
        </p:nvCxnSpPr>
        <p:spPr>
          <a:xfrm>
            <a:off x="2805193" y="3967565"/>
            <a:ext cx="0" cy="960896"/>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51D930-5D0E-CE47-B316-DF5D3077593A}"/>
              </a:ext>
            </a:extLst>
          </p:cNvPr>
          <p:cNvCxnSpPr>
            <a:cxnSpLocks/>
          </p:cNvCxnSpPr>
          <p:nvPr/>
        </p:nvCxnSpPr>
        <p:spPr>
          <a:xfrm flipH="1">
            <a:off x="1875296" y="3936569"/>
            <a:ext cx="88340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18" name="Table 5">
            <a:extLst>
              <a:ext uri="{FF2B5EF4-FFF2-40B4-BE49-F238E27FC236}">
                <a16:creationId xmlns:a16="http://schemas.microsoft.com/office/drawing/2014/main" id="{9D7B8F4A-249D-3941-8C0C-0EC8F8E717EF}"/>
              </a:ext>
            </a:extLst>
          </p:cNvPr>
          <p:cNvGraphicFramePr>
            <a:graphicFrameLocks/>
          </p:cNvGraphicFramePr>
          <p:nvPr>
            <p:extLst>
              <p:ext uri="{D42A27DB-BD31-4B8C-83A1-F6EECF244321}">
                <p14:modId xmlns:p14="http://schemas.microsoft.com/office/powerpoint/2010/main" val="2080628602"/>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Tree>
    <p:extLst>
      <p:ext uri="{BB962C8B-B14F-4D97-AF65-F5344CB8AC3E}">
        <p14:creationId xmlns:p14="http://schemas.microsoft.com/office/powerpoint/2010/main" val="3586433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sp>
        <p:nvSpPr>
          <p:cNvPr id="3" name="Rectangle 2">
            <a:extLst>
              <a:ext uri="{FF2B5EF4-FFF2-40B4-BE49-F238E27FC236}">
                <a16:creationId xmlns:a16="http://schemas.microsoft.com/office/drawing/2014/main" id="{4227587D-87AB-B24F-BF2D-F0974D87B38E}"/>
              </a:ext>
            </a:extLst>
          </p:cNvPr>
          <p:cNvSpPr/>
          <p:nvPr/>
        </p:nvSpPr>
        <p:spPr>
          <a:xfrm>
            <a:off x="3280694" y="5663501"/>
            <a:ext cx="5630612" cy="1015663"/>
          </a:xfrm>
          <a:prstGeom prst="rect">
            <a:avLst/>
          </a:prstGeom>
          <a:ln w="28575">
            <a:solidFill>
              <a:schemeClr val="accent2"/>
            </a:solidFill>
          </a:ln>
        </p:spPr>
        <p:txBody>
          <a:bodyPr wrap="square">
            <a:spAutoFit/>
          </a:bodyPr>
          <a:lstStyle/>
          <a:p>
            <a:r>
              <a:rPr lang="en-US" sz="2000" dirty="0">
                <a:solidFill>
                  <a:schemeClr val="accent2"/>
                </a:solidFill>
              </a:rPr>
              <a:t>A DTW-based classifier has the potential to provide a personalized face-touching detection service on resource-constrained devices such as smartwatches</a:t>
            </a:r>
            <a:r>
              <a:rPr lang="en-TW" sz="2000">
                <a:solidFill>
                  <a:schemeClr val="accent2"/>
                </a:solidFill>
              </a:rPr>
              <a:t>.</a:t>
            </a:r>
            <a:endParaRPr lang="en-US" sz="2000" dirty="0">
              <a:solidFill>
                <a:schemeClr val="accent2"/>
              </a:solidFill>
            </a:endParaRPr>
          </a:p>
        </p:txBody>
      </p:sp>
      <p:sp>
        <p:nvSpPr>
          <p:cNvPr id="10" name="Right Arrow 9">
            <a:extLst>
              <a:ext uri="{FF2B5EF4-FFF2-40B4-BE49-F238E27FC236}">
                <a16:creationId xmlns:a16="http://schemas.microsoft.com/office/drawing/2014/main" id="{CB373055-F208-D340-AD7B-E7F474D8DBDB}"/>
              </a:ext>
            </a:extLst>
          </p:cNvPr>
          <p:cNvSpPr/>
          <p:nvPr/>
        </p:nvSpPr>
        <p:spPr>
          <a:xfrm>
            <a:off x="2451101" y="5978376"/>
            <a:ext cx="584200" cy="38591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5">
            <a:extLst>
              <a:ext uri="{FF2B5EF4-FFF2-40B4-BE49-F238E27FC236}">
                <a16:creationId xmlns:a16="http://schemas.microsoft.com/office/drawing/2014/main" id="{7AD9E591-9CD7-7A4A-A1D9-643B3EFA3BEB}"/>
              </a:ext>
            </a:extLst>
          </p:cNvPr>
          <p:cNvGraphicFramePr>
            <a:graphicFrameLocks/>
          </p:cNvGraphicFramePr>
          <p:nvPr>
            <p:extLst>
              <p:ext uri="{D42A27DB-BD31-4B8C-83A1-F6EECF244321}">
                <p14:modId xmlns:p14="http://schemas.microsoft.com/office/powerpoint/2010/main" val="2080628602"/>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Tree>
    <p:extLst>
      <p:ext uri="{BB962C8B-B14F-4D97-AF65-F5344CB8AC3E}">
        <p14:creationId xmlns:p14="http://schemas.microsoft.com/office/powerpoint/2010/main" val="3188052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graphicFrame>
        <p:nvGraphicFramePr>
          <p:cNvPr id="8" name="Table 5">
            <a:extLst>
              <a:ext uri="{FF2B5EF4-FFF2-40B4-BE49-F238E27FC236}">
                <a16:creationId xmlns:a16="http://schemas.microsoft.com/office/drawing/2014/main" id="{6A5ED603-74D9-7647-AABC-81D9AB27D38C}"/>
              </a:ext>
            </a:extLst>
          </p:cNvPr>
          <p:cNvGraphicFramePr>
            <a:graphicFrameLocks/>
          </p:cNvGraphicFramePr>
          <p:nvPr>
            <p:extLst>
              <p:ext uri="{D42A27DB-BD31-4B8C-83A1-F6EECF244321}">
                <p14:modId xmlns:p14="http://schemas.microsoft.com/office/powerpoint/2010/main" val="2080628602"/>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
        <p:nvSpPr>
          <p:cNvPr id="10" name="Rectangle 9">
            <a:extLst>
              <a:ext uri="{FF2B5EF4-FFF2-40B4-BE49-F238E27FC236}">
                <a16:creationId xmlns:a16="http://schemas.microsoft.com/office/drawing/2014/main" id="{A065C058-4137-4D47-968E-5A6901E6846D}"/>
              </a:ext>
            </a:extLst>
          </p:cNvPr>
          <p:cNvSpPr/>
          <p:nvPr/>
        </p:nvSpPr>
        <p:spPr>
          <a:xfrm>
            <a:off x="929639" y="2138465"/>
            <a:ext cx="10241281" cy="38393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748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8F14-9AB4-6E41-B324-D31DDD043980}"/>
              </a:ext>
            </a:extLst>
          </p:cNvPr>
          <p:cNvSpPr>
            <a:spLocks noGrp="1"/>
          </p:cNvSpPr>
          <p:nvPr>
            <p:ph type="title"/>
          </p:nvPr>
        </p:nvSpPr>
        <p:spPr/>
        <p:txBody>
          <a:bodyPr/>
          <a:lstStyle/>
          <a:p>
            <a:r>
              <a:rPr lang="en-US" dirty="0"/>
              <a:t>Binary Classification</a:t>
            </a:r>
          </a:p>
        </p:txBody>
      </p:sp>
      <p:pic>
        <p:nvPicPr>
          <p:cNvPr id="9" name="Picture 8" descr="Chart, line chart&#10;&#10;Description automatically generated">
            <a:extLst>
              <a:ext uri="{FF2B5EF4-FFF2-40B4-BE49-F238E27FC236}">
                <a16:creationId xmlns:a16="http://schemas.microsoft.com/office/drawing/2014/main" id="{4BB0A769-7DB6-A244-ADD8-F31DEFCB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018" y="2731943"/>
            <a:ext cx="4597400" cy="2768600"/>
          </a:xfrm>
          <a:prstGeom prst="rect">
            <a:avLst/>
          </a:prstGeom>
        </p:spPr>
      </p:pic>
      <p:pic>
        <p:nvPicPr>
          <p:cNvPr id="14" name="Picture 13" descr="Chart, line chart&#10;&#10;Description automatically generated">
            <a:extLst>
              <a:ext uri="{FF2B5EF4-FFF2-40B4-BE49-F238E27FC236}">
                <a16:creationId xmlns:a16="http://schemas.microsoft.com/office/drawing/2014/main" id="{B88F98E7-C2EB-5A40-8B24-48846E51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582" y="2739744"/>
            <a:ext cx="4597400" cy="2776269"/>
          </a:xfrm>
          <a:prstGeom prst="rect">
            <a:avLst/>
          </a:prstGeom>
        </p:spPr>
      </p:pic>
      <p:sp>
        <p:nvSpPr>
          <p:cNvPr id="8" name="Rectangle 7">
            <a:extLst>
              <a:ext uri="{FF2B5EF4-FFF2-40B4-BE49-F238E27FC236}">
                <a16:creationId xmlns:a16="http://schemas.microsoft.com/office/drawing/2014/main" id="{F0E63ADA-F086-F042-A1F7-5EB1A137518F}"/>
              </a:ext>
            </a:extLst>
          </p:cNvPr>
          <p:cNvSpPr/>
          <p:nvPr/>
        </p:nvSpPr>
        <p:spPr>
          <a:xfrm>
            <a:off x="6380786" y="2731943"/>
            <a:ext cx="4597196" cy="278407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6027573F-4EB8-E04C-B49E-D7406D716E4D}"/>
              </a:ext>
            </a:extLst>
          </p:cNvPr>
          <p:cNvCxnSpPr>
            <a:cxnSpLocks/>
          </p:cNvCxnSpPr>
          <p:nvPr/>
        </p:nvCxnSpPr>
        <p:spPr>
          <a:xfrm>
            <a:off x="8849533" y="3812582"/>
            <a:ext cx="0" cy="113137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7631ADD-5F1A-2545-891C-30EB42A7CEE1}"/>
              </a:ext>
            </a:extLst>
          </p:cNvPr>
          <p:cNvCxnSpPr>
            <a:cxnSpLocks/>
          </p:cNvCxnSpPr>
          <p:nvPr/>
        </p:nvCxnSpPr>
        <p:spPr>
          <a:xfrm flipH="1">
            <a:off x="6927741" y="3750590"/>
            <a:ext cx="189079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23" name="Table 5">
            <a:extLst>
              <a:ext uri="{FF2B5EF4-FFF2-40B4-BE49-F238E27FC236}">
                <a16:creationId xmlns:a16="http://schemas.microsoft.com/office/drawing/2014/main" id="{B9174A99-388F-F443-B8E2-093DFEA60C04}"/>
              </a:ext>
            </a:extLst>
          </p:cNvPr>
          <p:cNvGraphicFramePr>
            <a:graphicFrameLocks/>
          </p:cNvGraphicFramePr>
          <p:nvPr>
            <p:extLst>
              <p:ext uri="{D42A27DB-BD31-4B8C-83A1-F6EECF244321}">
                <p14:modId xmlns:p14="http://schemas.microsoft.com/office/powerpoint/2010/main" val="2591760331"/>
              </p:ext>
            </p:extLst>
          </p:nvPr>
        </p:nvGraphicFramePr>
        <p:xfrm>
          <a:off x="929640" y="1425118"/>
          <a:ext cx="10241280" cy="109728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563247312"/>
                    </a:ext>
                  </a:extLst>
                </a:gridCol>
                <a:gridCol w="2834640">
                  <a:extLst>
                    <a:ext uri="{9D8B030D-6E8A-4147-A177-3AD203B41FA5}">
                      <a16:colId xmlns:a16="http://schemas.microsoft.com/office/drawing/2014/main" val="1906173063"/>
                    </a:ext>
                  </a:extLst>
                </a:gridCol>
                <a:gridCol w="2834640">
                  <a:extLst>
                    <a:ext uri="{9D8B030D-6E8A-4147-A177-3AD203B41FA5}">
                      <a16:colId xmlns:a16="http://schemas.microsoft.com/office/drawing/2014/main" val="4121180254"/>
                    </a:ext>
                  </a:extLst>
                </a:gridCol>
              </a:tblGrid>
              <a:tr h="365760">
                <a:tc>
                  <a:txBody>
                    <a:bodyPr/>
                    <a:lstStyle/>
                    <a:p>
                      <a:pPr algn="ctr"/>
                      <a:endParaRPr lang="en-US" sz="18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tc>
                  <a:txBody>
                    <a:bodyPr/>
                    <a:lstStyle/>
                    <a:p>
                      <a:pPr algn="ctr"/>
                      <a:r>
                        <a:rPr lang="en-US" sz="1800" dirty="0"/>
                        <a:t>User-Independent Accuracy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529B"/>
                    </a:solidFill>
                  </a:tcPr>
                </a:tc>
                <a:extLst>
                  <a:ext uri="{0D108BD9-81ED-4DB2-BD59-A6C34878D82A}">
                    <a16:rowId xmlns:a16="http://schemas.microsoft.com/office/drawing/2014/main" val="1541569225"/>
                  </a:ext>
                </a:extLst>
              </a:tr>
              <a:tr h="365760">
                <a:tc>
                  <a:txBody>
                    <a:bodyPr/>
                    <a:lstStyle/>
                    <a:p>
                      <a:pPr algn="l"/>
                      <a:r>
                        <a:rPr lang="en-US" sz="1800" b="1" dirty="0"/>
                        <a:t>Binary Classification (Average)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99.07%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85.13%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1107230"/>
                  </a:ext>
                </a:extLst>
              </a:tr>
              <a:tr h="365760">
                <a:tc>
                  <a:txBody>
                    <a:bodyPr/>
                    <a:lstStyle/>
                    <a:p>
                      <a:pPr algn="l"/>
                      <a:r>
                        <a:rPr lang="en-US" sz="1800" b="1" dirty="0"/>
                        <a:t>Binary Classification (</a:t>
                      </a:r>
                      <a:r>
                        <a:rPr lang="en-US" sz="1800" b="1" dirty="0">
                          <a:solidFill>
                            <a:schemeClr val="accent2"/>
                          </a:solidFill>
                        </a:rPr>
                        <a:t>Single training template</a:t>
                      </a:r>
                      <a:r>
                        <a:rPr lang="en-US" sz="18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97.37%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78.69%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35764502"/>
                  </a:ext>
                </a:extLst>
              </a:tr>
            </a:tbl>
          </a:graphicData>
        </a:graphic>
      </p:graphicFrame>
    </p:spTree>
    <p:extLst>
      <p:ext uri="{BB962C8B-B14F-4D97-AF65-F5344CB8AC3E}">
        <p14:creationId xmlns:p14="http://schemas.microsoft.com/office/powerpoint/2010/main" val="172616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3396F-15A7-904A-B4F9-0E159BF7F842}"/>
              </a:ext>
            </a:extLst>
          </p:cNvPr>
          <p:cNvSpPr>
            <a:spLocks noGrp="1"/>
          </p:cNvSpPr>
          <p:nvPr>
            <p:ph type="title"/>
          </p:nvPr>
        </p:nvSpPr>
        <p:spPr/>
        <p:txBody>
          <a:bodyPr/>
          <a:lstStyle/>
          <a:p>
            <a:r>
              <a:rPr lang="en-US" dirty="0"/>
              <a:t>Multiclass Classification (User-Dependent)</a:t>
            </a:r>
          </a:p>
        </p:txBody>
      </p:sp>
      <p:graphicFrame>
        <p:nvGraphicFramePr>
          <p:cNvPr id="5" name="Table 4">
            <a:extLst>
              <a:ext uri="{FF2B5EF4-FFF2-40B4-BE49-F238E27FC236}">
                <a16:creationId xmlns:a16="http://schemas.microsoft.com/office/drawing/2014/main" id="{A05388B5-96CA-0D45-B147-3877C8894BAB}"/>
              </a:ext>
            </a:extLst>
          </p:cNvPr>
          <p:cNvGraphicFramePr>
            <a:graphicFrameLocks noGrp="1"/>
          </p:cNvGraphicFramePr>
          <p:nvPr>
            <p:extLst>
              <p:ext uri="{D42A27DB-BD31-4B8C-83A1-F6EECF244321}">
                <p14:modId xmlns:p14="http://schemas.microsoft.com/office/powerpoint/2010/main" val="4175240511"/>
              </p:ext>
            </p:extLst>
          </p:nvPr>
        </p:nvGraphicFramePr>
        <p:xfrm>
          <a:off x="518160" y="1350614"/>
          <a:ext cx="11155680" cy="4032885"/>
        </p:xfrm>
        <a:graphic>
          <a:graphicData uri="http://schemas.openxmlformats.org/drawingml/2006/table">
            <a:tbl>
              <a:tblPr firstRow="1" bandRow="1">
                <a:tableStyleId>{2D5ABB26-0587-4C30-8999-92F81FD0307C}</a:tableStyleId>
              </a:tblPr>
              <a:tblGrid>
                <a:gridCol w="2011680">
                  <a:extLst>
                    <a:ext uri="{9D8B030D-6E8A-4147-A177-3AD203B41FA5}">
                      <a16:colId xmlns:a16="http://schemas.microsoft.com/office/drawing/2014/main" val="3260536120"/>
                    </a:ext>
                  </a:extLst>
                </a:gridCol>
                <a:gridCol w="914400">
                  <a:extLst>
                    <a:ext uri="{9D8B030D-6E8A-4147-A177-3AD203B41FA5}">
                      <a16:colId xmlns:a16="http://schemas.microsoft.com/office/drawing/2014/main" val="3033238061"/>
                    </a:ext>
                  </a:extLst>
                </a:gridCol>
                <a:gridCol w="914400">
                  <a:extLst>
                    <a:ext uri="{9D8B030D-6E8A-4147-A177-3AD203B41FA5}">
                      <a16:colId xmlns:a16="http://schemas.microsoft.com/office/drawing/2014/main" val="1268385182"/>
                    </a:ext>
                  </a:extLst>
                </a:gridCol>
                <a:gridCol w="914400">
                  <a:extLst>
                    <a:ext uri="{9D8B030D-6E8A-4147-A177-3AD203B41FA5}">
                      <a16:colId xmlns:a16="http://schemas.microsoft.com/office/drawing/2014/main" val="3106833947"/>
                    </a:ext>
                  </a:extLst>
                </a:gridCol>
                <a:gridCol w="914400">
                  <a:extLst>
                    <a:ext uri="{9D8B030D-6E8A-4147-A177-3AD203B41FA5}">
                      <a16:colId xmlns:a16="http://schemas.microsoft.com/office/drawing/2014/main" val="3888024716"/>
                    </a:ext>
                  </a:extLst>
                </a:gridCol>
                <a:gridCol w="914400">
                  <a:extLst>
                    <a:ext uri="{9D8B030D-6E8A-4147-A177-3AD203B41FA5}">
                      <a16:colId xmlns:a16="http://schemas.microsoft.com/office/drawing/2014/main" val="1814377037"/>
                    </a:ext>
                  </a:extLst>
                </a:gridCol>
                <a:gridCol w="914400">
                  <a:extLst>
                    <a:ext uri="{9D8B030D-6E8A-4147-A177-3AD203B41FA5}">
                      <a16:colId xmlns:a16="http://schemas.microsoft.com/office/drawing/2014/main" val="2269157768"/>
                    </a:ext>
                  </a:extLst>
                </a:gridCol>
                <a:gridCol w="914400">
                  <a:extLst>
                    <a:ext uri="{9D8B030D-6E8A-4147-A177-3AD203B41FA5}">
                      <a16:colId xmlns:a16="http://schemas.microsoft.com/office/drawing/2014/main" val="259661488"/>
                    </a:ext>
                  </a:extLst>
                </a:gridCol>
                <a:gridCol w="914400">
                  <a:extLst>
                    <a:ext uri="{9D8B030D-6E8A-4147-A177-3AD203B41FA5}">
                      <a16:colId xmlns:a16="http://schemas.microsoft.com/office/drawing/2014/main" val="2079192121"/>
                    </a:ext>
                  </a:extLst>
                </a:gridCol>
                <a:gridCol w="914400">
                  <a:extLst>
                    <a:ext uri="{9D8B030D-6E8A-4147-A177-3AD203B41FA5}">
                      <a16:colId xmlns:a16="http://schemas.microsoft.com/office/drawing/2014/main" val="141229851"/>
                    </a:ext>
                  </a:extLst>
                </a:gridCol>
                <a:gridCol w="914400">
                  <a:extLst>
                    <a:ext uri="{9D8B030D-6E8A-4147-A177-3AD203B41FA5}">
                      <a16:colId xmlns:a16="http://schemas.microsoft.com/office/drawing/2014/main" val="2566639334"/>
                    </a:ext>
                  </a:extLst>
                </a:gridCol>
              </a:tblGrid>
              <a:tr h="57258">
                <a:tc>
                  <a:txBody>
                    <a:bodyPr/>
                    <a:lstStyle/>
                    <a:p>
                      <a:pPr algn="r" fontAlgn="b"/>
                      <a:r>
                        <a:rPr lang="en-US" sz="1800" b="1" u="none" strike="noStrike">
                          <a:solidFill>
                            <a:schemeClr val="bg1"/>
                          </a:solidFill>
                          <a:effectLst/>
                        </a:rPr>
                        <a:t>Predicted </a:t>
                      </a:r>
                    </a:p>
                    <a:p>
                      <a:pPr algn="r" fontAlgn="b"/>
                      <a:r>
                        <a:rPr lang="en-US" sz="1800" b="1" u="none" strike="noStrike">
                          <a:solidFill>
                            <a:schemeClr val="bg1"/>
                          </a:solidFill>
                          <a:effectLst/>
                        </a:rPr>
                        <a:t>Class</a:t>
                      </a:r>
                    </a:p>
                    <a:p>
                      <a:pPr algn="l" fontAlgn="b"/>
                      <a:r>
                        <a:rPr lang="en-US" sz="1800" b="1" u="none" strike="noStrike">
                          <a:solidFill>
                            <a:schemeClr val="bg1"/>
                          </a:solidFill>
                          <a:effectLst/>
                        </a:rPr>
                        <a:t>Actual Class</a:t>
                      </a:r>
                      <a:endParaRPr lang="en-TW" sz="1800" b="1" i="0" u="none" strike="noStrike" dirty="0">
                        <a:solidFill>
                          <a:schemeClr val="bg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chemeClr val="bg1"/>
                          </a:solidFill>
                          <a:effectLst/>
                        </a:rPr>
                        <a:t>Mobile Phone</a:t>
                      </a:r>
                      <a:endParaRPr lang="en-TW" sz="1600" b="0" i="0" u="none" strike="noStrike">
                        <a:solidFill>
                          <a:schemeClr val="bg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Lying Flat</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Computer Tasks</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000000"/>
                          </a:solidFill>
                          <a:effectLst/>
                        </a:rPr>
                        <a:t>Writing</a:t>
                      </a:r>
                      <a:endParaRPr lang="en-TW" sz="16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Leisurely Walk</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Moving Items</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Repeated Face Touching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Eating and Drinking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Simulated Smoking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dirty="0">
                          <a:solidFill>
                            <a:srgbClr val="FF0000"/>
                          </a:solidFill>
                          <a:effectLst/>
                        </a:rPr>
                        <a:t>Adjusting Eyeglasses</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537077576"/>
                  </a:ext>
                </a:extLst>
              </a:tr>
              <a:tr h="320040">
                <a:tc>
                  <a:txBody>
                    <a:bodyPr/>
                    <a:lstStyle/>
                    <a:p>
                      <a:pPr algn="ctr" fontAlgn="b"/>
                      <a:r>
                        <a:rPr lang="en-US" sz="1600" b="0" u="none" strike="noStrike">
                          <a:solidFill>
                            <a:schemeClr val="bg1"/>
                          </a:solidFill>
                          <a:effectLst/>
                        </a:rPr>
                        <a:t>Mobile Phone</a:t>
                      </a:r>
                      <a:endParaRPr lang="en-TW" sz="1600" b="0" i="0" u="none" strike="noStrike" dirty="0">
                        <a:solidFill>
                          <a:schemeClr val="bg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99.09%</a:t>
                      </a:r>
                      <a:endParaRPr lang="en-TW" sz="1400" b="0" i="0" u="none" strike="noStrike" dirty="0">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0.36%</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481105616"/>
                  </a:ext>
                </a:extLst>
              </a:tr>
              <a:tr h="320040">
                <a:tc>
                  <a:txBody>
                    <a:bodyPr/>
                    <a:lstStyle/>
                    <a:p>
                      <a:pPr algn="ctr" fontAlgn="b"/>
                      <a:r>
                        <a:rPr lang="en-US" sz="1600" b="0" u="none" strike="noStrike">
                          <a:solidFill>
                            <a:srgbClr val="000000"/>
                          </a:solidFill>
                          <a:effectLst/>
                        </a:rPr>
                        <a:t>Lying Flat</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736539" rtl="0" eaLnBrk="1" fontAlgn="b" latinLnBrk="0" hangingPunct="1"/>
                      <a:r>
                        <a:rPr lang="en-TW" sz="1400" b="0" u="none" strike="noStrike" kern="1200">
                          <a:solidFill>
                            <a:schemeClr val="tx1"/>
                          </a:solidFill>
                          <a:effectLst/>
                        </a:rPr>
                        <a:t>98.64%</a:t>
                      </a:r>
                      <a:endParaRPr lang="en-TW" sz="1400" b="0" u="none" strike="noStrike" kern="1200" dirty="0">
                        <a:solidFill>
                          <a:schemeClr val="tx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0.27%</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0.73%</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35832139"/>
                  </a:ext>
                </a:extLst>
              </a:tr>
              <a:tr h="320040">
                <a:tc>
                  <a:txBody>
                    <a:bodyPr/>
                    <a:lstStyle/>
                    <a:p>
                      <a:pPr algn="ctr" fontAlgn="b"/>
                      <a:r>
                        <a:rPr lang="en-US" sz="1600" b="0" u="none" strike="noStrike">
                          <a:solidFill>
                            <a:srgbClr val="000000"/>
                          </a:solidFill>
                          <a:effectLst/>
                        </a:rPr>
                        <a:t>Computer Tasks</a:t>
                      </a:r>
                      <a:endParaRPr lang="en-TW" sz="16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2.00%</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96.45%</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668786105"/>
                  </a:ext>
                </a:extLst>
              </a:tr>
              <a:tr h="320040">
                <a:tc>
                  <a:txBody>
                    <a:bodyPr/>
                    <a:lstStyle/>
                    <a:p>
                      <a:pPr algn="ctr" fontAlgn="b"/>
                      <a:r>
                        <a:rPr lang="en-US" sz="1600" b="0" u="none" strike="noStrike">
                          <a:solidFill>
                            <a:srgbClr val="000000"/>
                          </a:solidFill>
                          <a:effectLst/>
                        </a:rPr>
                        <a:t>Writing</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99.82%</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09286147"/>
                  </a:ext>
                </a:extLst>
              </a:tr>
              <a:tr h="320040">
                <a:tc>
                  <a:txBody>
                    <a:bodyPr/>
                    <a:lstStyle/>
                    <a:p>
                      <a:pPr algn="ctr" fontAlgn="b"/>
                      <a:r>
                        <a:rPr lang="en-US" sz="1600" b="0" u="none" strike="noStrike" dirty="0">
                          <a:solidFill>
                            <a:srgbClr val="000000"/>
                          </a:solidFill>
                          <a:effectLst/>
                        </a:rPr>
                        <a:t>Leisurely Walk</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0.82%</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94.36%</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4.00%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0.64%</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032581920"/>
                  </a:ext>
                </a:extLst>
              </a:tr>
              <a:tr h="320040">
                <a:tc>
                  <a:txBody>
                    <a:bodyPr/>
                    <a:lstStyle/>
                    <a:p>
                      <a:pPr algn="ctr" fontAlgn="b"/>
                      <a:r>
                        <a:rPr lang="en-US" sz="1600" b="0" u="none" strike="noStrike">
                          <a:solidFill>
                            <a:srgbClr val="000000"/>
                          </a:solidFill>
                          <a:effectLst/>
                        </a:rPr>
                        <a:t>Moving Items</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0.45%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94.18%</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0.27%</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205820969"/>
                  </a:ext>
                </a:extLst>
              </a:tr>
              <a:tr h="320040">
                <a:tc>
                  <a:txBody>
                    <a:bodyPr/>
                    <a:lstStyle/>
                    <a:p>
                      <a:pPr algn="ctr" fontAlgn="b"/>
                      <a:r>
                        <a:rPr lang="en-US" sz="1600" b="0" u="none" strike="noStrike">
                          <a:solidFill>
                            <a:srgbClr val="FF0000"/>
                          </a:solidFill>
                          <a:effectLst/>
                        </a:rPr>
                        <a:t>Repeated Face Touching</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0.27%</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kern="1200">
                          <a:solidFill>
                            <a:schemeClr val="tx1"/>
                          </a:solidFill>
                          <a:effectLst/>
                        </a:rPr>
                        <a:t>83.91</a:t>
                      </a:r>
                      <a:r>
                        <a:rPr lang="en-TW" sz="1400" b="0" u="none" strike="noStrike">
                          <a:solidFill>
                            <a:schemeClr val="tx1"/>
                          </a:solidFill>
                          <a:effectLst/>
                        </a:rPr>
                        <a:t>%</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3.27%</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8.55%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452105321"/>
                  </a:ext>
                </a:extLst>
              </a:tr>
              <a:tr h="320040">
                <a:tc>
                  <a:txBody>
                    <a:bodyPr/>
                    <a:lstStyle/>
                    <a:p>
                      <a:pPr algn="ctr" fontAlgn="b"/>
                      <a:r>
                        <a:rPr lang="en-US" sz="1600" b="0" u="none" strike="noStrike">
                          <a:solidFill>
                            <a:srgbClr val="FF0000"/>
                          </a:solidFill>
                          <a:effectLst/>
                        </a:rPr>
                        <a:t>Eating and Drinking</a:t>
                      </a:r>
                      <a:endParaRPr lang="en-US" sz="1600" b="0" i="0" u="none" strike="noStrike" dirty="0">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2.18%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90.91%</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2.73%</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2.55%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415865114"/>
                  </a:ext>
                </a:extLst>
              </a:tr>
              <a:tr h="320040">
                <a:tc>
                  <a:txBody>
                    <a:bodyPr/>
                    <a:lstStyle/>
                    <a:p>
                      <a:pPr algn="ctr" fontAlgn="b"/>
                      <a:r>
                        <a:rPr lang="en-US" sz="1600" b="0" u="none" strike="noStrike">
                          <a:solidFill>
                            <a:srgbClr val="FF0000"/>
                          </a:solidFill>
                          <a:effectLst/>
                        </a:rPr>
                        <a:t>Simulated Smoking</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0.45%</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0.64%</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2.91%</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89.09%</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4.64%</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401344444"/>
                  </a:ext>
                </a:extLst>
              </a:tr>
              <a:tr h="320040">
                <a:tc>
                  <a:txBody>
                    <a:bodyPr/>
                    <a:lstStyle/>
                    <a:p>
                      <a:pPr algn="ctr" fontAlgn="b"/>
                      <a:r>
                        <a:rPr lang="en-US" sz="1600" b="0" u="none" strike="noStrike" dirty="0">
                          <a:solidFill>
                            <a:srgbClr val="FF0000"/>
                          </a:solidFill>
                          <a:effectLst/>
                        </a:rPr>
                        <a:t>Adjusting Eyeglasses</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10.91%</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6.45%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78.36%</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991034483"/>
                  </a:ext>
                </a:extLst>
              </a:tr>
            </a:tbl>
          </a:graphicData>
        </a:graphic>
      </p:graphicFrame>
      <p:sp>
        <p:nvSpPr>
          <p:cNvPr id="13" name="Rectangle 12">
            <a:extLst>
              <a:ext uri="{FF2B5EF4-FFF2-40B4-BE49-F238E27FC236}">
                <a16:creationId xmlns:a16="http://schemas.microsoft.com/office/drawing/2014/main" id="{109D566D-AD98-6641-AD53-EC6E1D726E4E}"/>
              </a:ext>
            </a:extLst>
          </p:cNvPr>
          <p:cNvSpPr/>
          <p:nvPr/>
        </p:nvSpPr>
        <p:spPr>
          <a:xfrm>
            <a:off x="518160" y="1350614"/>
            <a:ext cx="11155680" cy="403288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1140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3396F-15A7-904A-B4F9-0E159BF7F842}"/>
              </a:ext>
            </a:extLst>
          </p:cNvPr>
          <p:cNvSpPr>
            <a:spLocks noGrp="1"/>
          </p:cNvSpPr>
          <p:nvPr>
            <p:ph type="title"/>
          </p:nvPr>
        </p:nvSpPr>
        <p:spPr/>
        <p:txBody>
          <a:bodyPr/>
          <a:lstStyle/>
          <a:p>
            <a:r>
              <a:rPr lang="en-US" dirty="0"/>
              <a:t>Multiclass Classification (User-Dependent)</a:t>
            </a:r>
          </a:p>
        </p:txBody>
      </p:sp>
      <p:graphicFrame>
        <p:nvGraphicFramePr>
          <p:cNvPr id="5" name="Table 4">
            <a:extLst>
              <a:ext uri="{FF2B5EF4-FFF2-40B4-BE49-F238E27FC236}">
                <a16:creationId xmlns:a16="http://schemas.microsoft.com/office/drawing/2014/main" id="{A05388B5-96CA-0D45-B147-3877C8894BAB}"/>
              </a:ext>
            </a:extLst>
          </p:cNvPr>
          <p:cNvGraphicFramePr>
            <a:graphicFrameLocks noGrp="1"/>
          </p:cNvGraphicFramePr>
          <p:nvPr>
            <p:extLst>
              <p:ext uri="{D42A27DB-BD31-4B8C-83A1-F6EECF244321}">
                <p14:modId xmlns:p14="http://schemas.microsoft.com/office/powerpoint/2010/main" val="3493293263"/>
              </p:ext>
            </p:extLst>
          </p:nvPr>
        </p:nvGraphicFramePr>
        <p:xfrm>
          <a:off x="518160" y="1350614"/>
          <a:ext cx="11155680" cy="4032885"/>
        </p:xfrm>
        <a:graphic>
          <a:graphicData uri="http://schemas.openxmlformats.org/drawingml/2006/table">
            <a:tbl>
              <a:tblPr firstRow="1" bandRow="1">
                <a:tableStyleId>{2D5ABB26-0587-4C30-8999-92F81FD0307C}</a:tableStyleId>
              </a:tblPr>
              <a:tblGrid>
                <a:gridCol w="2011680">
                  <a:extLst>
                    <a:ext uri="{9D8B030D-6E8A-4147-A177-3AD203B41FA5}">
                      <a16:colId xmlns:a16="http://schemas.microsoft.com/office/drawing/2014/main" val="3260536120"/>
                    </a:ext>
                  </a:extLst>
                </a:gridCol>
                <a:gridCol w="914400">
                  <a:extLst>
                    <a:ext uri="{9D8B030D-6E8A-4147-A177-3AD203B41FA5}">
                      <a16:colId xmlns:a16="http://schemas.microsoft.com/office/drawing/2014/main" val="3033238061"/>
                    </a:ext>
                  </a:extLst>
                </a:gridCol>
                <a:gridCol w="914400">
                  <a:extLst>
                    <a:ext uri="{9D8B030D-6E8A-4147-A177-3AD203B41FA5}">
                      <a16:colId xmlns:a16="http://schemas.microsoft.com/office/drawing/2014/main" val="1268385182"/>
                    </a:ext>
                  </a:extLst>
                </a:gridCol>
                <a:gridCol w="914400">
                  <a:extLst>
                    <a:ext uri="{9D8B030D-6E8A-4147-A177-3AD203B41FA5}">
                      <a16:colId xmlns:a16="http://schemas.microsoft.com/office/drawing/2014/main" val="3106833947"/>
                    </a:ext>
                  </a:extLst>
                </a:gridCol>
                <a:gridCol w="914400">
                  <a:extLst>
                    <a:ext uri="{9D8B030D-6E8A-4147-A177-3AD203B41FA5}">
                      <a16:colId xmlns:a16="http://schemas.microsoft.com/office/drawing/2014/main" val="3888024716"/>
                    </a:ext>
                  </a:extLst>
                </a:gridCol>
                <a:gridCol w="914400">
                  <a:extLst>
                    <a:ext uri="{9D8B030D-6E8A-4147-A177-3AD203B41FA5}">
                      <a16:colId xmlns:a16="http://schemas.microsoft.com/office/drawing/2014/main" val="1814377037"/>
                    </a:ext>
                  </a:extLst>
                </a:gridCol>
                <a:gridCol w="914400">
                  <a:extLst>
                    <a:ext uri="{9D8B030D-6E8A-4147-A177-3AD203B41FA5}">
                      <a16:colId xmlns:a16="http://schemas.microsoft.com/office/drawing/2014/main" val="2269157768"/>
                    </a:ext>
                  </a:extLst>
                </a:gridCol>
                <a:gridCol w="914400">
                  <a:extLst>
                    <a:ext uri="{9D8B030D-6E8A-4147-A177-3AD203B41FA5}">
                      <a16:colId xmlns:a16="http://schemas.microsoft.com/office/drawing/2014/main" val="259661488"/>
                    </a:ext>
                  </a:extLst>
                </a:gridCol>
                <a:gridCol w="914400">
                  <a:extLst>
                    <a:ext uri="{9D8B030D-6E8A-4147-A177-3AD203B41FA5}">
                      <a16:colId xmlns:a16="http://schemas.microsoft.com/office/drawing/2014/main" val="2079192121"/>
                    </a:ext>
                  </a:extLst>
                </a:gridCol>
                <a:gridCol w="914400">
                  <a:extLst>
                    <a:ext uri="{9D8B030D-6E8A-4147-A177-3AD203B41FA5}">
                      <a16:colId xmlns:a16="http://schemas.microsoft.com/office/drawing/2014/main" val="141229851"/>
                    </a:ext>
                  </a:extLst>
                </a:gridCol>
                <a:gridCol w="914400">
                  <a:extLst>
                    <a:ext uri="{9D8B030D-6E8A-4147-A177-3AD203B41FA5}">
                      <a16:colId xmlns:a16="http://schemas.microsoft.com/office/drawing/2014/main" val="2566639334"/>
                    </a:ext>
                  </a:extLst>
                </a:gridCol>
              </a:tblGrid>
              <a:tr h="57258">
                <a:tc>
                  <a:txBody>
                    <a:bodyPr/>
                    <a:lstStyle/>
                    <a:p>
                      <a:pPr algn="r" fontAlgn="b"/>
                      <a:r>
                        <a:rPr lang="en-US" sz="1800" b="1" u="none" strike="noStrike" dirty="0">
                          <a:solidFill>
                            <a:schemeClr val="bg1"/>
                          </a:solidFill>
                          <a:effectLst/>
                        </a:rPr>
                        <a:t>Predicted </a:t>
                      </a:r>
                    </a:p>
                    <a:p>
                      <a:pPr algn="r" fontAlgn="b"/>
                      <a:r>
                        <a:rPr lang="en-US" sz="1800" b="1" u="none" strike="noStrike" dirty="0">
                          <a:solidFill>
                            <a:schemeClr val="bg1"/>
                          </a:solidFill>
                          <a:effectLst/>
                        </a:rPr>
                        <a:t>Class</a:t>
                      </a:r>
                    </a:p>
                    <a:p>
                      <a:pPr algn="l" fontAlgn="b"/>
                      <a:r>
                        <a:rPr lang="en-US" sz="1800" b="1" u="none" strike="noStrike" dirty="0">
                          <a:solidFill>
                            <a:schemeClr val="bg1"/>
                          </a:solidFill>
                          <a:effectLst/>
                        </a:rPr>
                        <a:t>Actual Class</a:t>
                      </a:r>
                      <a:endParaRPr lang="en-TW" sz="1800" b="1" i="0" u="none" strike="noStrike" dirty="0">
                        <a:solidFill>
                          <a:schemeClr val="bg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chemeClr val="bg1"/>
                          </a:solidFill>
                          <a:effectLst/>
                        </a:rPr>
                        <a:t>Mobile Phone</a:t>
                      </a:r>
                      <a:endParaRPr lang="en-TW" sz="1600" b="0" i="0" u="none" strike="noStrike">
                        <a:solidFill>
                          <a:schemeClr val="bg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Lying Flat</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Computer Tasks</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000000"/>
                          </a:solidFill>
                          <a:effectLst/>
                        </a:rPr>
                        <a:t>Writing</a:t>
                      </a:r>
                      <a:endParaRPr lang="en-TW" sz="16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Leisurely Walk</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a:solidFill>
                            <a:srgbClr val="000000"/>
                          </a:solidFill>
                          <a:effectLst/>
                        </a:rPr>
                        <a:t>Moving Items</a:t>
                      </a:r>
                      <a:endParaRPr lang="en-TW" sz="16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Repeated Face Touching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Eating and Drinking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600" b="0" u="none" strike="noStrike">
                          <a:solidFill>
                            <a:srgbClr val="FF0000"/>
                          </a:solidFill>
                          <a:effectLst/>
                        </a:rPr>
                        <a:t>Simulated Smoking</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lvl="0" indent="0" algn="ctr" defTabSz="736539" rtl="0" eaLnBrk="1" fontAlgn="b" latinLnBrk="0" hangingPunct="1">
                        <a:lnSpc>
                          <a:spcPct val="100000"/>
                        </a:lnSpc>
                        <a:spcBef>
                          <a:spcPts val="0"/>
                        </a:spcBef>
                        <a:spcAft>
                          <a:spcPts val="0"/>
                        </a:spcAft>
                        <a:buClrTx/>
                        <a:buSzTx/>
                        <a:buFontTx/>
                        <a:buNone/>
                        <a:tabLst/>
                        <a:defRPr/>
                      </a:pPr>
                      <a:r>
                        <a:rPr lang="en-US" sz="1600" b="0" u="none" strike="noStrike" dirty="0">
                          <a:solidFill>
                            <a:srgbClr val="FF0000"/>
                          </a:solidFill>
                          <a:effectLst/>
                        </a:rPr>
                        <a:t>Adjusting Eyeglasses</a:t>
                      </a:r>
                      <a:endParaRPr lang="en-TW" sz="1600" b="0" i="0" u="none" strike="noStrike">
                        <a:solidFill>
                          <a:srgbClr val="FF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537077576"/>
                  </a:ext>
                </a:extLst>
              </a:tr>
              <a:tr h="320040">
                <a:tc>
                  <a:txBody>
                    <a:bodyPr/>
                    <a:lstStyle/>
                    <a:p>
                      <a:pPr algn="ctr" fontAlgn="b"/>
                      <a:r>
                        <a:rPr lang="en-US" sz="1600" b="0" u="none" strike="noStrike">
                          <a:solidFill>
                            <a:schemeClr val="bg1"/>
                          </a:solidFill>
                          <a:effectLst/>
                        </a:rPr>
                        <a:t>Mobile Phone</a:t>
                      </a:r>
                      <a:endParaRPr lang="en-TW" sz="1600" b="0" i="0" u="none" strike="noStrike" dirty="0">
                        <a:solidFill>
                          <a:schemeClr val="bg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99.09%</a:t>
                      </a:r>
                      <a:endParaRPr lang="en-TW" sz="1400" b="0" i="0" u="none" strike="noStrike" dirty="0">
                        <a:solidFill>
                          <a:schemeClr val="tx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0.36%</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481105616"/>
                  </a:ext>
                </a:extLst>
              </a:tr>
              <a:tr h="320040">
                <a:tc>
                  <a:txBody>
                    <a:bodyPr/>
                    <a:lstStyle/>
                    <a:p>
                      <a:pPr algn="ctr" fontAlgn="b"/>
                      <a:r>
                        <a:rPr lang="en-US" sz="1600" b="0" u="none" strike="noStrike">
                          <a:solidFill>
                            <a:srgbClr val="000000"/>
                          </a:solidFill>
                          <a:effectLst/>
                        </a:rPr>
                        <a:t>Lying Flat</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736539" rtl="0" eaLnBrk="1" fontAlgn="b" latinLnBrk="0" hangingPunct="1"/>
                      <a:r>
                        <a:rPr lang="en-TW" sz="1400" b="0" u="none" strike="noStrike" kern="1200">
                          <a:solidFill>
                            <a:schemeClr val="tx1"/>
                          </a:solidFill>
                          <a:effectLst/>
                        </a:rPr>
                        <a:t>98.64%</a:t>
                      </a:r>
                      <a:endParaRPr lang="en-TW" sz="1400" b="0" u="none" strike="noStrike" kern="1200" dirty="0">
                        <a:solidFill>
                          <a:schemeClr val="tx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0.27%</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0.73%</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35832139"/>
                  </a:ext>
                </a:extLst>
              </a:tr>
              <a:tr h="320040">
                <a:tc>
                  <a:txBody>
                    <a:bodyPr/>
                    <a:lstStyle/>
                    <a:p>
                      <a:pPr algn="ctr" fontAlgn="b"/>
                      <a:r>
                        <a:rPr lang="en-US" sz="1600" b="0" u="none" strike="noStrike">
                          <a:solidFill>
                            <a:srgbClr val="000000"/>
                          </a:solidFill>
                          <a:effectLst/>
                        </a:rPr>
                        <a:t>Computer Tasks</a:t>
                      </a:r>
                      <a:endParaRPr lang="en-TW" sz="16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2.00%</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96.45%</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668786105"/>
                  </a:ext>
                </a:extLst>
              </a:tr>
              <a:tr h="320040">
                <a:tc>
                  <a:txBody>
                    <a:bodyPr/>
                    <a:lstStyle/>
                    <a:p>
                      <a:pPr algn="ctr" fontAlgn="b"/>
                      <a:r>
                        <a:rPr lang="en-US" sz="1600" b="0" u="none" strike="noStrike">
                          <a:solidFill>
                            <a:srgbClr val="000000"/>
                          </a:solidFill>
                          <a:effectLst/>
                        </a:rPr>
                        <a:t>Writing</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99.82%</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09286147"/>
                  </a:ext>
                </a:extLst>
              </a:tr>
              <a:tr h="320040">
                <a:tc>
                  <a:txBody>
                    <a:bodyPr/>
                    <a:lstStyle/>
                    <a:p>
                      <a:pPr algn="ctr" fontAlgn="b"/>
                      <a:r>
                        <a:rPr lang="en-US" sz="1600" b="0" u="none" strike="noStrike" dirty="0">
                          <a:solidFill>
                            <a:srgbClr val="000000"/>
                          </a:solidFill>
                          <a:effectLst/>
                        </a:rPr>
                        <a:t>Leisurely Walk</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0.82%</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94.36%</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4.00%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0.64%</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032581920"/>
                  </a:ext>
                </a:extLst>
              </a:tr>
              <a:tr h="320040">
                <a:tc>
                  <a:txBody>
                    <a:bodyPr/>
                    <a:lstStyle/>
                    <a:p>
                      <a:pPr algn="ctr" fontAlgn="b"/>
                      <a:r>
                        <a:rPr lang="en-US" sz="1600" b="0" u="none" strike="noStrike">
                          <a:solidFill>
                            <a:srgbClr val="000000"/>
                          </a:solidFill>
                          <a:effectLst/>
                        </a:rPr>
                        <a:t>Moving Items</a:t>
                      </a:r>
                      <a:endParaRPr lang="en-TW" sz="16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0.45%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chemeClr val="tx1"/>
                          </a:solidFill>
                          <a:effectLst/>
                        </a:rPr>
                        <a:t>94.18%</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0.27%</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205820969"/>
                  </a:ext>
                </a:extLst>
              </a:tr>
              <a:tr h="320040">
                <a:tc>
                  <a:txBody>
                    <a:bodyPr/>
                    <a:lstStyle/>
                    <a:p>
                      <a:pPr algn="ctr" fontAlgn="b"/>
                      <a:r>
                        <a:rPr lang="en-US" sz="1600" b="0" u="none" strike="noStrike">
                          <a:solidFill>
                            <a:srgbClr val="FF0000"/>
                          </a:solidFill>
                          <a:effectLst/>
                        </a:rPr>
                        <a:t>Repeated Face Touching</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0.27%</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kern="1200">
                          <a:solidFill>
                            <a:schemeClr val="tx1"/>
                          </a:solidFill>
                          <a:effectLst/>
                        </a:rPr>
                        <a:t>83.91</a:t>
                      </a:r>
                      <a:r>
                        <a:rPr lang="en-TW" sz="1400" b="0" u="none" strike="noStrike">
                          <a:solidFill>
                            <a:schemeClr val="tx1"/>
                          </a:solidFill>
                          <a:effectLst/>
                        </a:rPr>
                        <a:t>%</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3.27%</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8.55%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452105321"/>
                  </a:ext>
                </a:extLst>
              </a:tr>
              <a:tr h="320040">
                <a:tc>
                  <a:txBody>
                    <a:bodyPr/>
                    <a:lstStyle/>
                    <a:p>
                      <a:pPr algn="ctr" fontAlgn="b"/>
                      <a:r>
                        <a:rPr lang="en-US" sz="1600" b="0" u="none" strike="noStrike">
                          <a:solidFill>
                            <a:srgbClr val="FF0000"/>
                          </a:solidFill>
                          <a:effectLst/>
                        </a:rPr>
                        <a:t>Eating and Drinking</a:t>
                      </a:r>
                      <a:endParaRPr lang="en-US" sz="1600" b="0" i="0" u="none" strike="noStrike" dirty="0">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2.18%</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90.91%</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2.73%</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2.55%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415865114"/>
                  </a:ext>
                </a:extLst>
              </a:tr>
              <a:tr h="320040">
                <a:tc>
                  <a:txBody>
                    <a:bodyPr/>
                    <a:lstStyle/>
                    <a:p>
                      <a:pPr algn="ctr" fontAlgn="b"/>
                      <a:r>
                        <a:rPr lang="en-US" sz="1600" b="0" u="none" strike="noStrike">
                          <a:solidFill>
                            <a:srgbClr val="FF0000"/>
                          </a:solidFill>
                          <a:effectLst/>
                        </a:rPr>
                        <a:t>Simulated Smoking</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0.45%</a:t>
                      </a:r>
                      <a:endParaRPr lang="en-TW" sz="1400" b="0" i="0" u="none" strike="noStrike">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0.64%</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2.91%</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1.45%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89.09%</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b"/>
                      <a:r>
                        <a:rPr lang="en-TW" sz="1400" b="0" u="none" strike="noStrike">
                          <a:solidFill>
                            <a:srgbClr val="000000"/>
                          </a:solidFill>
                          <a:effectLst/>
                        </a:rPr>
                        <a:t>4.64%</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401344444"/>
                  </a:ext>
                </a:extLst>
              </a:tr>
              <a:tr h="320040">
                <a:tc>
                  <a:txBody>
                    <a:bodyPr/>
                    <a:lstStyle/>
                    <a:p>
                      <a:pPr algn="ctr" fontAlgn="b"/>
                      <a:r>
                        <a:rPr lang="en-US" sz="1600" b="0" u="none" strike="noStrike" dirty="0">
                          <a:solidFill>
                            <a:srgbClr val="FF0000"/>
                          </a:solidFill>
                          <a:effectLst/>
                        </a:rPr>
                        <a:t>Adjusting Eyeglasses</a:t>
                      </a:r>
                      <a:endParaRPr lang="en-TW" sz="1600" b="0" i="0" u="none" strike="noStrike">
                        <a:solidFill>
                          <a:srgbClr val="FF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0.18%</a:t>
                      </a:r>
                      <a:endParaRPr lang="en-TW" sz="1400" b="0" i="0" u="none" strike="noStrike" dirty="0">
                        <a:solidFill>
                          <a:srgbClr val="000000"/>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0.55%</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0.00%</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0.09%</a:t>
                      </a:r>
                      <a:endParaRPr lang="en-TW" sz="1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TW" sz="1400" b="0" u="none" strike="noStrike">
                          <a:solidFill>
                            <a:srgbClr val="000000"/>
                          </a:solidFill>
                          <a:effectLst/>
                        </a:rPr>
                        <a:t>10.91%</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3.45%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rgbClr val="000000"/>
                          </a:solidFill>
                          <a:effectLst/>
                        </a:rPr>
                        <a:t>6.45%</a:t>
                      </a:r>
                      <a:endParaRPr lang="en-TW" sz="1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b"/>
                      <a:r>
                        <a:rPr lang="en-TW" sz="1400" b="0" u="none" strike="noStrike">
                          <a:solidFill>
                            <a:schemeClr val="tx1"/>
                          </a:solidFill>
                          <a:effectLst/>
                        </a:rPr>
                        <a:t>78.36%</a:t>
                      </a:r>
                      <a:endParaRPr lang="en-TW" sz="1400" b="0" i="0" u="none" strike="noStrike" dirty="0">
                        <a:solidFill>
                          <a:schemeClr val="tx1"/>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991034483"/>
                  </a:ext>
                </a:extLst>
              </a:tr>
            </a:tbl>
          </a:graphicData>
        </a:graphic>
      </p:graphicFrame>
      <p:sp>
        <p:nvSpPr>
          <p:cNvPr id="6" name="Rectangle 5">
            <a:extLst>
              <a:ext uri="{FF2B5EF4-FFF2-40B4-BE49-F238E27FC236}">
                <a16:creationId xmlns:a16="http://schemas.microsoft.com/office/drawing/2014/main" id="{C3490983-FF54-1C44-99AB-23D21A4F8C16}"/>
              </a:ext>
            </a:extLst>
          </p:cNvPr>
          <p:cNvSpPr/>
          <p:nvPr/>
        </p:nvSpPr>
        <p:spPr>
          <a:xfrm>
            <a:off x="3180890" y="5591450"/>
            <a:ext cx="5830219" cy="830997"/>
          </a:xfrm>
          <a:prstGeom prst="rect">
            <a:avLst/>
          </a:prstGeom>
          <a:ln w="28575">
            <a:solidFill>
              <a:schemeClr val="accent2"/>
            </a:solidFill>
          </a:ln>
        </p:spPr>
        <p:txBody>
          <a:bodyPr wrap="square">
            <a:spAutoFit/>
          </a:bodyPr>
          <a:lstStyle/>
          <a:p>
            <a:r>
              <a:rPr lang="en-US" sz="2400" dirty="0">
                <a:solidFill>
                  <a:schemeClr val="accent2"/>
                </a:solidFill>
              </a:rPr>
              <a:t>There were more within-category confusions than between-category confusions.</a:t>
            </a:r>
            <a:endParaRPr lang="en-US" sz="2400" dirty="0"/>
          </a:p>
        </p:txBody>
      </p:sp>
      <p:sp>
        <p:nvSpPr>
          <p:cNvPr id="13" name="Rectangle 12">
            <a:extLst>
              <a:ext uri="{FF2B5EF4-FFF2-40B4-BE49-F238E27FC236}">
                <a16:creationId xmlns:a16="http://schemas.microsoft.com/office/drawing/2014/main" id="{109D566D-AD98-6641-AD53-EC6E1D726E4E}"/>
              </a:ext>
            </a:extLst>
          </p:cNvPr>
          <p:cNvSpPr/>
          <p:nvPr/>
        </p:nvSpPr>
        <p:spPr>
          <a:xfrm>
            <a:off x="518160" y="1350614"/>
            <a:ext cx="11155680" cy="403288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A13E1C5D-9F0C-E641-A7FF-24F34136B52D}"/>
              </a:ext>
            </a:extLst>
          </p:cNvPr>
          <p:cNvSpPr/>
          <p:nvPr/>
        </p:nvSpPr>
        <p:spPr>
          <a:xfrm>
            <a:off x="2451101" y="5813992"/>
            <a:ext cx="584200" cy="38591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775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947F-6563-5F44-B399-172555E52DCC}"/>
              </a:ext>
            </a:extLst>
          </p:cNvPr>
          <p:cNvSpPr>
            <a:spLocks noGrp="1"/>
          </p:cNvSpPr>
          <p:nvPr>
            <p:ph type="title"/>
          </p:nvPr>
        </p:nvSpPr>
        <p:spPr>
          <a:xfrm>
            <a:off x="838200" y="365125"/>
            <a:ext cx="10515600" cy="1325563"/>
          </a:xfrm>
        </p:spPr>
        <p:txBody>
          <a:bodyPr anchor="ctr">
            <a:normAutofit/>
          </a:bodyPr>
          <a:lstStyle/>
          <a:p>
            <a:r>
              <a:rPr lang="en-TW"/>
              <a:t>Takeaways</a:t>
            </a:r>
            <a:endParaRPr lang="en-TW" dirty="0"/>
          </a:p>
        </p:txBody>
      </p:sp>
      <p:sp>
        <p:nvSpPr>
          <p:cNvPr id="23" name="Content Placeholder 2">
            <a:extLst>
              <a:ext uri="{FF2B5EF4-FFF2-40B4-BE49-F238E27FC236}">
                <a16:creationId xmlns:a16="http://schemas.microsoft.com/office/drawing/2014/main" id="{217C5EA5-32BF-CD48-8566-E46F21641804}"/>
              </a:ext>
            </a:extLst>
          </p:cNvPr>
          <p:cNvSpPr>
            <a:spLocks noGrp="1"/>
          </p:cNvSpPr>
          <p:nvPr>
            <p:ph idx="1"/>
          </p:nvPr>
        </p:nvSpPr>
        <p:spPr>
          <a:xfrm>
            <a:off x="838200" y="1825625"/>
            <a:ext cx="8216898" cy="4351338"/>
          </a:xfrm>
        </p:spPr>
        <p:txBody>
          <a:bodyPr>
            <a:normAutofit/>
          </a:bodyPr>
          <a:lstStyle/>
          <a:p>
            <a:pPr>
              <a:buClr>
                <a:schemeClr val="tx1"/>
              </a:buClr>
            </a:pPr>
            <a:r>
              <a:rPr lang="en-US" sz="2400" dirty="0">
                <a:solidFill>
                  <a:schemeClr val="accent2"/>
                </a:solidFill>
              </a:rPr>
              <a:t>S</a:t>
            </a:r>
            <a:r>
              <a:rPr lang="en-TW" sz="2400">
                <a:solidFill>
                  <a:schemeClr val="accent2"/>
                </a:solidFill>
              </a:rPr>
              <a:t>martwatches</a:t>
            </a:r>
            <a:r>
              <a:rPr lang="en-TW" sz="2400"/>
              <a:t> have </a:t>
            </a:r>
            <a:r>
              <a:rPr lang="en-US" sz="2400" dirty="0"/>
              <a:t>the</a:t>
            </a:r>
            <a:r>
              <a:rPr lang="en-TW" sz="2400"/>
              <a:t> potential for achieving </a:t>
            </a:r>
            <a:r>
              <a:rPr lang="en-US" sz="2400" dirty="0"/>
              <a:t>our </a:t>
            </a:r>
            <a:r>
              <a:rPr lang="en-TW" sz="2400"/>
              <a:t>health goa</a:t>
            </a:r>
            <a:r>
              <a:rPr lang="en-US" sz="2400" dirty="0"/>
              <a:t>l as well as other goals including quitting smoking and treating the hair-pulling disorder.</a:t>
            </a:r>
            <a:endParaRPr lang="en-TW" sz="2400" dirty="0"/>
          </a:p>
        </p:txBody>
      </p:sp>
      <p:grpSp>
        <p:nvGrpSpPr>
          <p:cNvPr id="24" name="Group 23">
            <a:extLst>
              <a:ext uri="{FF2B5EF4-FFF2-40B4-BE49-F238E27FC236}">
                <a16:creationId xmlns:a16="http://schemas.microsoft.com/office/drawing/2014/main" id="{21875CA2-2908-FF43-BE0C-52EBD637A7A7}"/>
              </a:ext>
            </a:extLst>
          </p:cNvPr>
          <p:cNvGrpSpPr/>
          <p:nvPr/>
        </p:nvGrpSpPr>
        <p:grpSpPr>
          <a:xfrm>
            <a:off x="9240735" y="4001294"/>
            <a:ext cx="2364735" cy="2364735"/>
            <a:chOff x="6002235" y="4247950"/>
            <a:chExt cx="2364735" cy="2364735"/>
          </a:xfrm>
        </p:grpSpPr>
        <p:pic>
          <p:nvPicPr>
            <p:cNvPr id="25" name="Graphic 24" descr="Male profile with solid fill">
              <a:extLst>
                <a:ext uri="{FF2B5EF4-FFF2-40B4-BE49-F238E27FC236}">
                  <a16:creationId xmlns:a16="http://schemas.microsoft.com/office/drawing/2014/main" id="{FD9D2717-2855-C14F-BC9F-E5367CE667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02235" y="4247950"/>
              <a:ext cx="2364735" cy="2364735"/>
            </a:xfrm>
            <a:prstGeom prst="rect">
              <a:avLst/>
            </a:prstGeom>
          </p:spPr>
        </p:pic>
        <p:grpSp>
          <p:nvGrpSpPr>
            <p:cNvPr id="26" name="Group 25">
              <a:extLst>
                <a:ext uri="{FF2B5EF4-FFF2-40B4-BE49-F238E27FC236}">
                  <a16:creationId xmlns:a16="http://schemas.microsoft.com/office/drawing/2014/main" id="{FA5487A0-3EBF-9C4A-81A8-87260EFA4161}"/>
                </a:ext>
              </a:extLst>
            </p:cNvPr>
            <p:cNvGrpSpPr/>
            <p:nvPr/>
          </p:nvGrpSpPr>
          <p:grpSpPr>
            <a:xfrm>
              <a:off x="6981021" y="4815546"/>
              <a:ext cx="1127942" cy="1127942"/>
              <a:chOff x="7264031" y="5382951"/>
              <a:chExt cx="1127942" cy="1127942"/>
            </a:xfrm>
          </p:grpSpPr>
          <p:pic>
            <p:nvPicPr>
              <p:cNvPr id="27" name="Graphic 26" descr="Raised hand with solid fill">
                <a:extLst>
                  <a:ext uri="{FF2B5EF4-FFF2-40B4-BE49-F238E27FC236}">
                    <a16:creationId xmlns:a16="http://schemas.microsoft.com/office/drawing/2014/main" id="{3A176892-DFC8-2646-9850-2733E21DE5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087328">
                <a:off x="7519271" y="5638191"/>
                <a:ext cx="617462" cy="617462"/>
              </a:xfrm>
              <a:prstGeom prst="rect">
                <a:avLst/>
              </a:prstGeom>
            </p:spPr>
          </p:pic>
          <p:pic>
            <p:nvPicPr>
              <p:cNvPr id="28" name="Graphic 27" descr="No sign outline">
                <a:extLst>
                  <a:ext uri="{FF2B5EF4-FFF2-40B4-BE49-F238E27FC236}">
                    <a16:creationId xmlns:a16="http://schemas.microsoft.com/office/drawing/2014/main" id="{F5DBB210-A9F3-3D48-93AE-EEC723535A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64031" y="5382951"/>
                <a:ext cx="1127942" cy="1127942"/>
              </a:xfrm>
              <a:prstGeom prst="rect">
                <a:avLst/>
              </a:prstGeom>
            </p:spPr>
          </p:pic>
        </p:grpSp>
      </p:grpSp>
      <p:pic>
        <p:nvPicPr>
          <p:cNvPr id="29" name="Content Placeholder 4" descr="A picture containing watch&#10;&#10;Description automatically generated">
            <a:extLst>
              <a:ext uri="{FF2B5EF4-FFF2-40B4-BE49-F238E27FC236}">
                <a16:creationId xmlns:a16="http://schemas.microsoft.com/office/drawing/2014/main" id="{D2B6D62F-83FE-9E45-BFE6-70231625565E}"/>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28386" t="14698" r="32464" b="10433"/>
          <a:stretch/>
        </p:blipFill>
        <p:spPr>
          <a:xfrm>
            <a:off x="9383080" y="1071386"/>
            <a:ext cx="2080047" cy="2740842"/>
          </a:xfrm>
          <a:prstGeom prst="rect">
            <a:avLst/>
          </a:prstGeom>
          <a:noFill/>
        </p:spPr>
      </p:pic>
    </p:spTree>
    <p:extLst>
      <p:ext uri="{BB962C8B-B14F-4D97-AF65-F5344CB8AC3E}">
        <p14:creationId xmlns:p14="http://schemas.microsoft.com/office/powerpoint/2010/main" val="3331685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947F-6563-5F44-B399-172555E52DCC}"/>
              </a:ext>
            </a:extLst>
          </p:cNvPr>
          <p:cNvSpPr>
            <a:spLocks noGrp="1"/>
          </p:cNvSpPr>
          <p:nvPr>
            <p:ph type="title"/>
          </p:nvPr>
        </p:nvSpPr>
        <p:spPr>
          <a:xfrm>
            <a:off x="838200" y="365125"/>
            <a:ext cx="10515600" cy="1325563"/>
          </a:xfrm>
        </p:spPr>
        <p:txBody>
          <a:bodyPr anchor="ctr">
            <a:normAutofit/>
          </a:bodyPr>
          <a:lstStyle/>
          <a:p>
            <a:r>
              <a:rPr lang="en-TW"/>
              <a:t>Takeaways</a:t>
            </a:r>
            <a:endParaRPr lang="en-TW" dirty="0"/>
          </a:p>
        </p:txBody>
      </p:sp>
      <p:grpSp>
        <p:nvGrpSpPr>
          <p:cNvPr id="6" name="Group 5">
            <a:extLst>
              <a:ext uri="{FF2B5EF4-FFF2-40B4-BE49-F238E27FC236}">
                <a16:creationId xmlns:a16="http://schemas.microsoft.com/office/drawing/2014/main" id="{9096A22D-55AD-304A-BFD4-546AD6131097}"/>
              </a:ext>
            </a:extLst>
          </p:cNvPr>
          <p:cNvGrpSpPr/>
          <p:nvPr/>
        </p:nvGrpSpPr>
        <p:grpSpPr>
          <a:xfrm>
            <a:off x="9240735" y="4001294"/>
            <a:ext cx="2364735" cy="2364735"/>
            <a:chOff x="6002235" y="4247950"/>
            <a:chExt cx="2364735" cy="2364735"/>
          </a:xfrm>
        </p:grpSpPr>
        <p:pic>
          <p:nvPicPr>
            <p:cNvPr id="7" name="Graphic 6" descr="Male profile with solid fill">
              <a:extLst>
                <a:ext uri="{FF2B5EF4-FFF2-40B4-BE49-F238E27FC236}">
                  <a16:creationId xmlns:a16="http://schemas.microsoft.com/office/drawing/2014/main" id="{71C691F7-E2BD-9B44-8671-E80C8CB07D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02235" y="4247950"/>
              <a:ext cx="2364735" cy="2364735"/>
            </a:xfrm>
            <a:prstGeom prst="rect">
              <a:avLst/>
            </a:prstGeom>
          </p:spPr>
        </p:pic>
        <p:grpSp>
          <p:nvGrpSpPr>
            <p:cNvPr id="8" name="Group 7">
              <a:extLst>
                <a:ext uri="{FF2B5EF4-FFF2-40B4-BE49-F238E27FC236}">
                  <a16:creationId xmlns:a16="http://schemas.microsoft.com/office/drawing/2014/main" id="{FA9EECD7-FBAF-D143-A628-238917D5CCE1}"/>
                </a:ext>
              </a:extLst>
            </p:cNvPr>
            <p:cNvGrpSpPr/>
            <p:nvPr/>
          </p:nvGrpSpPr>
          <p:grpSpPr>
            <a:xfrm>
              <a:off x="6981021" y="4815546"/>
              <a:ext cx="1127942" cy="1127942"/>
              <a:chOff x="7264031" y="5382951"/>
              <a:chExt cx="1127942" cy="1127942"/>
            </a:xfrm>
          </p:grpSpPr>
          <p:pic>
            <p:nvPicPr>
              <p:cNvPr id="9" name="Graphic 8" descr="Raised hand with solid fill">
                <a:extLst>
                  <a:ext uri="{FF2B5EF4-FFF2-40B4-BE49-F238E27FC236}">
                    <a16:creationId xmlns:a16="http://schemas.microsoft.com/office/drawing/2014/main" id="{E385598A-51CD-584A-BBF3-F8BF0C8539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087328">
                <a:off x="7519271" y="5638191"/>
                <a:ext cx="617462" cy="617462"/>
              </a:xfrm>
              <a:prstGeom prst="rect">
                <a:avLst/>
              </a:prstGeom>
            </p:spPr>
          </p:pic>
          <p:pic>
            <p:nvPicPr>
              <p:cNvPr id="10" name="Graphic 9" descr="No sign outline">
                <a:extLst>
                  <a:ext uri="{FF2B5EF4-FFF2-40B4-BE49-F238E27FC236}">
                    <a16:creationId xmlns:a16="http://schemas.microsoft.com/office/drawing/2014/main" id="{52516DFD-602C-7D46-8626-ADC95ED249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64031" y="5382951"/>
                <a:ext cx="1127942" cy="1127942"/>
              </a:xfrm>
              <a:prstGeom prst="rect">
                <a:avLst/>
              </a:prstGeom>
            </p:spPr>
          </p:pic>
        </p:grpSp>
      </p:grpSp>
      <p:pic>
        <p:nvPicPr>
          <p:cNvPr id="11" name="Content Placeholder 4" descr="A picture containing watch&#10;&#10;Description automatically generated">
            <a:extLst>
              <a:ext uri="{FF2B5EF4-FFF2-40B4-BE49-F238E27FC236}">
                <a16:creationId xmlns:a16="http://schemas.microsoft.com/office/drawing/2014/main" id="{BE99B416-8040-9749-96FE-B604FEBF9DA9}"/>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28386" t="14698" r="32464" b="10433"/>
          <a:stretch/>
        </p:blipFill>
        <p:spPr>
          <a:xfrm>
            <a:off x="9383080" y="1071386"/>
            <a:ext cx="2080047" cy="2740842"/>
          </a:xfrm>
          <a:prstGeom prst="rect">
            <a:avLst/>
          </a:prstGeom>
          <a:noFill/>
        </p:spPr>
      </p:pic>
      <p:sp>
        <p:nvSpPr>
          <p:cNvPr id="19" name="Content Placeholder 2">
            <a:extLst>
              <a:ext uri="{FF2B5EF4-FFF2-40B4-BE49-F238E27FC236}">
                <a16:creationId xmlns:a16="http://schemas.microsoft.com/office/drawing/2014/main" id="{34453CC7-28F4-4145-82AD-F2E042A570D9}"/>
              </a:ext>
            </a:extLst>
          </p:cNvPr>
          <p:cNvSpPr>
            <a:spLocks noGrp="1"/>
          </p:cNvSpPr>
          <p:nvPr>
            <p:ph idx="1"/>
          </p:nvPr>
        </p:nvSpPr>
        <p:spPr>
          <a:xfrm>
            <a:off x="838200" y="1825625"/>
            <a:ext cx="8216898" cy="4351338"/>
          </a:xfrm>
        </p:spPr>
        <p:txBody>
          <a:bodyPr>
            <a:normAutofit/>
          </a:bodyPr>
          <a:lstStyle/>
          <a:p>
            <a:pPr>
              <a:buClr>
                <a:schemeClr val="tx1"/>
              </a:buClr>
            </a:pPr>
            <a:r>
              <a:rPr lang="en-US" sz="2400" dirty="0">
                <a:solidFill>
                  <a:schemeClr val="accent2"/>
                </a:solidFill>
              </a:rPr>
              <a:t>S</a:t>
            </a:r>
            <a:r>
              <a:rPr lang="en-TW" sz="2400">
                <a:solidFill>
                  <a:schemeClr val="accent2"/>
                </a:solidFill>
              </a:rPr>
              <a:t>martwatches</a:t>
            </a:r>
            <a:r>
              <a:rPr lang="en-TW" sz="2400"/>
              <a:t> have </a:t>
            </a:r>
            <a:r>
              <a:rPr lang="en-US" sz="2400" dirty="0"/>
              <a:t>the</a:t>
            </a:r>
            <a:r>
              <a:rPr lang="en-TW" sz="2400"/>
              <a:t> potential for achieving </a:t>
            </a:r>
            <a:r>
              <a:rPr lang="en-US" sz="2400" dirty="0"/>
              <a:t>our </a:t>
            </a:r>
            <a:r>
              <a:rPr lang="en-TW" sz="2400"/>
              <a:t>health goa</a:t>
            </a:r>
            <a:r>
              <a:rPr lang="en-US" sz="2400" dirty="0"/>
              <a:t>l as well as other goals including quitting smoking and treating the hair-pulling disorder.</a:t>
            </a:r>
            <a:endParaRPr lang="en-TW" sz="2400" dirty="0"/>
          </a:p>
          <a:p>
            <a:r>
              <a:rPr lang="en-US" sz="2400" dirty="0"/>
              <a:t>Multiclass classification is challenging</a:t>
            </a:r>
            <a:r>
              <a:rPr lang="en-TW" sz="2400"/>
              <a:t>, </a:t>
            </a:r>
            <a:r>
              <a:rPr lang="en-US" sz="2400" dirty="0"/>
              <a:t>while formulating </a:t>
            </a:r>
            <a:r>
              <a:rPr lang="en-TW" sz="2400"/>
              <a:t>the</a:t>
            </a:r>
            <a:r>
              <a:rPr lang="en-US" sz="2400" dirty="0"/>
              <a:t> problem as a</a:t>
            </a:r>
            <a:r>
              <a:rPr lang="en-TW" sz="2400"/>
              <a:t> </a:t>
            </a:r>
            <a:r>
              <a:rPr lang="en-TW" sz="2400">
                <a:solidFill>
                  <a:schemeClr val="accent2"/>
                </a:solidFill>
              </a:rPr>
              <a:t>binary classification</a:t>
            </a:r>
            <a:r>
              <a:rPr lang="en-TW" sz="2400"/>
              <a:t> </a:t>
            </a:r>
            <a:r>
              <a:rPr lang="en-US" sz="2400" dirty="0"/>
              <a:t>problem </a:t>
            </a:r>
            <a:r>
              <a:rPr lang="en-TW" sz="2400"/>
              <a:t>significantly increases the recognition accuracy</a:t>
            </a:r>
            <a:r>
              <a:rPr lang="en-US" sz="2400" dirty="0"/>
              <a:t>.</a:t>
            </a:r>
            <a:endParaRPr lang="en-TW" sz="2400"/>
          </a:p>
        </p:txBody>
      </p:sp>
    </p:spTree>
    <p:extLst>
      <p:ext uri="{BB962C8B-B14F-4D97-AF65-F5344CB8AC3E}">
        <p14:creationId xmlns:p14="http://schemas.microsoft.com/office/powerpoint/2010/main" val="3116667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947F-6563-5F44-B399-172555E52DCC}"/>
              </a:ext>
            </a:extLst>
          </p:cNvPr>
          <p:cNvSpPr>
            <a:spLocks noGrp="1"/>
          </p:cNvSpPr>
          <p:nvPr>
            <p:ph type="title"/>
          </p:nvPr>
        </p:nvSpPr>
        <p:spPr>
          <a:xfrm>
            <a:off x="838200" y="365125"/>
            <a:ext cx="10515600" cy="1325563"/>
          </a:xfrm>
        </p:spPr>
        <p:txBody>
          <a:bodyPr anchor="ctr">
            <a:normAutofit/>
          </a:bodyPr>
          <a:lstStyle/>
          <a:p>
            <a:r>
              <a:rPr lang="en-TW"/>
              <a:t>Takeaways</a:t>
            </a:r>
            <a:endParaRPr lang="en-TW" dirty="0"/>
          </a:p>
        </p:txBody>
      </p:sp>
      <p:sp>
        <p:nvSpPr>
          <p:cNvPr id="3" name="Content Placeholder 2">
            <a:extLst>
              <a:ext uri="{FF2B5EF4-FFF2-40B4-BE49-F238E27FC236}">
                <a16:creationId xmlns:a16="http://schemas.microsoft.com/office/drawing/2014/main" id="{F2E9BD96-4831-7D47-94A5-7748BF1B94D5}"/>
              </a:ext>
            </a:extLst>
          </p:cNvPr>
          <p:cNvSpPr>
            <a:spLocks noGrp="1"/>
          </p:cNvSpPr>
          <p:nvPr>
            <p:ph idx="1"/>
          </p:nvPr>
        </p:nvSpPr>
        <p:spPr>
          <a:xfrm>
            <a:off x="838200" y="1825625"/>
            <a:ext cx="8216898" cy="4351338"/>
          </a:xfrm>
        </p:spPr>
        <p:txBody>
          <a:bodyPr>
            <a:normAutofit/>
          </a:bodyPr>
          <a:lstStyle/>
          <a:p>
            <a:pPr>
              <a:buClr>
                <a:schemeClr val="tx1"/>
              </a:buClr>
            </a:pPr>
            <a:r>
              <a:rPr lang="en-US" sz="2400" dirty="0">
                <a:solidFill>
                  <a:schemeClr val="accent2"/>
                </a:solidFill>
              </a:rPr>
              <a:t>S</a:t>
            </a:r>
            <a:r>
              <a:rPr lang="en-TW" sz="2400">
                <a:solidFill>
                  <a:schemeClr val="accent2"/>
                </a:solidFill>
              </a:rPr>
              <a:t>martwatches</a:t>
            </a:r>
            <a:r>
              <a:rPr lang="en-TW" sz="2400"/>
              <a:t> have </a:t>
            </a:r>
            <a:r>
              <a:rPr lang="en-US" sz="2400" dirty="0"/>
              <a:t>the</a:t>
            </a:r>
            <a:r>
              <a:rPr lang="en-TW" sz="2400"/>
              <a:t> potential for achieving </a:t>
            </a:r>
            <a:r>
              <a:rPr lang="en-US" sz="2400" dirty="0"/>
              <a:t>our </a:t>
            </a:r>
            <a:r>
              <a:rPr lang="en-TW" sz="2400"/>
              <a:t>health goa</a:t>
            </a:r>
            <a:r>
              <a:rPr lang="en-US" sz="2400" dirty="0"/>
              <a:t>l as well as other goals including quitting smoking and treating the hair-pulling disorder.</a:t>
            </a:r>
            <a:endParaRPr lang="en-TW" sz="2400" dirty="0"/>
          </a:p>
          <a:p>
            <a:r>
              <a:rPr lang="en-US" sz="2400" dirty="0"/>
              <a:t>Multiclass classification is challenging</a:t>
            </a:r>
            <a:r>
              <a:rPr lang="en-TW" sz="2400"/>
              <a:t>, </a:t>
            </a:r>
            <a:r>
              <a:rPr lang="en-US" sz="2400" dirty="0"/>
              <a:t>while formulating </a:t>
            </a:r>
            <a:r>
              <a:rPr lang="en-TW" sz="2400"/>
              <a:t>the</a:t>
            </a:r>
            <a:r>
              <a:rPr lang="en-US" sz="2400" dirty="0"/>
              <a:t> problem as a</a:t>
            </a:r>
            <a:r>
              <a:rPr lang="en-TW" sz="2400"/>
              <a:t> </a:t>
            </a:r>
            <a:r>
              <a:rPr lang="en-TW" sz="2400">
                <a:solidFill>
                  <a:schemeClr val="accent2"/>
                </a:solidFill>
              </a:rPr>
              <a:t>binary classification</a:t>
            </a:r>
            <a:r>
              <a:rPr lang="en-TW" sz="2400"/>
              <a:t> </a:t>
            </a:r>
            <a:r>
              <a:rPr lang="en-US" sz="2400" dirty="0"/>
              <a:t>problem </a:t>
            </a:r>
            <a:r>
              <a:rPr lang="en-TW" sz="2400"/>
              <a:t>significantly increases the recognition accuracy</a:t>
            </a:r>
            <a:r>
              <a:rPr lang="en-US" sz="2400" dirty="0"/>
              <a:t>.</a:t>
            </a:r>
            <a:endParaRPr lang="en-TW" sz="2400"/>
          </a:p>
          <a:p>
            <a:pPr>
              <a:buClr>
                <a:schemeClr val="tx1"/>
              </a:buClr>
            </a:pPr>
            <a:r>
              <a:rPr lang="en-US" sz="2400" dirty="0">
                <a:solidFill>
                  <a:schemeClr val="accent2"/>
                </a:solidFill>
              </a:rPr>
              <a:t>DTW </a:t>
            </a:r>
            <a:r>
              <a:rPr lang="en-US" sz="2400" dirty="0"/>
              <a:t>has the potential to provide a </a:t>
            </a:r>
            <a:r>
              <a:rPr lang="en-US" sz="2400" dirty="0">
                <a:solidFill>
                  <a:schemeClr val="accent2"/>
                </a:solidFill>
              </a:rPr>
              <a:t>personalized</a:t>
            </a:r>
            <a:r>
              <a:rPr lang="en-US" sz="2400" dirty="0"/>
              <a:t> face-touching detection service on </a:t>
            </a:r>
            <a:r>
              <a:rPr lang="en-US" sz="2400" dirty="0">
                <a:solidFill>
                  <a:schemeClr val="accent2"/>
                </a:solidFill>
              </a:rPr>
              <a:t>resource-constrained</a:t>
            </a:r>
            <a:r>
              <a:rPr lang="en-US" sz="2400" dirty="0"/>
              <a:t> devices such as smartwatches</a:t>
            </a:r>
            <a:r>
              <a:rPr lang="en-TW" sz="2400"/>
              <a:t>.</a:t>
            </a:r>
            <a:endParaRPr lang="en-TW" sz="2400" dirty="0"/>
          </a:p>
        </p:txBody>
      </p:sp>
      <p:grpSp>
        <p:nvGrpSpPr>
          <p:cNvPr id="18" name="Group 17">
            <a:extLst>
              <a:ext uri="{FF2B5EF4-FFF2-40B4-BE49-F238E27FC236}">
                <a16:creationId xmlns:a16="http://schemas.microsoft.com/office/drawing/2014/main" id="{A4B1623A-5645-D942-A5AA-1889A2AEC416}"/>
              </a:ext>
            </a:extLst>
          </p:cNvPr>
          <p:cNvGrpSpPr/>
          <p:nvPr/>
        </p:nvGrpSpPr>
        <p:grpSpPr>
          <a:xfrm>
            <a:off x="9240735" y="4001294"/>
            <a:ext cx="2364735" cy="2364735"/>
            <a:chOff x="6002235" y="4247950"/>
            <a:chExt cx="2364735" cy="2364735"/>
          </a:xfrm>
        </p:grpSpPr>
        <p:pic>
          <p:nvPicPr>
            <p:cNvPr id="6" name="Graphic 5" descr="Male profile with solid fill">
              <a:extLst>
                <a:ext uri="{FF2B5EF4-FFF2-40B4-BE49-F238E27FC236}">
                  <a16:creationId xmlns:a16="http://schemas.microsoft.com/office/drawing/2014/main" id="{C91EC2B5-AF7A-3748-BF63-CE7231F73F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02235" y="4247950"/>
              <a:ext cx="2364735" cy="2364735"/>
            </a:xfrm>
            <a:prstGeom prst="rect">
              <a:avLst/>
            </a:prstGeom>
          </p:spPr>
        </p:pic>
        <p:grpSp>
          <p:nvGrpSpPr>
            <p:cNvPr id="14" name="Group 13">
              <a:extLst>
                <a:ext uri="{FF2B5EF4-FFF2-40B4-BE49-F238E27FC236}">
                  <a16:creationId xmlns:a16="http://schemas.microsoft.com/office/drawing/2014/main" id="{020F4F77-96B4-F749-A2C7-BA1FC76DB2B4}"/>
                </a:ext>
              </a:extLst>
            </p:cNvPr>
            <p:cNvGrpSpPr/>
            <p:nvPr/>
          </p:nvGrpSpPr>
          <p:grpSpPr>
            <a:xfrm>
              <a:off x="6981021" y="4815546"/>
              <a:ext cx="1127942" cy="1127942"/>
              <a:chOff x="7264031" y="5382951"/>
              <a:chExt cx="1127942" cy="1127942"/>
            </a:xfrm>
          </p:grpSpPr>
          <p:pic>
            <p:nvPicPr>
              <p:cNvPr id="8" name="Graphic 7" descr="Raised hand with solid fill">
                <a:extLst>
                  <a:ext uri="{FF2B5EF4-FFF2-40B4-BE49-F238E27FC236}">
                    <a16:creationId xmlns:a16="http://schemas.microsoft.com/office/drawing/2014/main" id="{C3032128-7B78-EC4E-8E50-5BD0F824370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087328">
                <a:off x="7519271" y="5638191"/>
                <a:ext cx="617462" cy="617462"/>
              </a:xfrm>
              <a:prstGeom prst="rect">
                <a:avLst/>
              </a:prstGeom>
            </p:spPr>
          </p:pic>
          <p:pic>
            <p:nvPicPr>
              <p:cNvPr id="9" name="Graphic 8" descr="No sign outline">
                <a:extLst>
                  <a:ext uri="{FF2B5EF4-FFF2-40B4-BE49-F238E27FC236}">
                    <a16:creationId xmlns:a16="http://schemas.microsoft.com/office/drawing/2014/main" id="{F27113FA-1A4F-B84C-80AC-79464C66ADA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64031" y="5382951"/>
                <a:ext cx="1127942" cy="1127942"/>
              </a:xfrm>
              <a:prstGeom prst="rect">
                <a:avLst/>
              </a:prstGeom>
            </p:spPr>
          </p:pic>
        </p:grpSp>
      </p:grpSp>
      <p:pic>
        <p:nvPicPr>
          <p:cNvPr id="10" name="Content Placeholder 4" descr="A picture containing watch&#10;&#10;Description automatically generated">
            <a:extLst>
              <a:ext uri="{FF2B5EF4-FFF2-40B4-BE49-F238E27FC236}">
                <a16:creationId xmlns:a16="http://schemas.microsoft.com/office/drawing/2014/main" id="{E5A9DA78-8175-ED4A-AE43-E9C0B35C8667}"/>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28386" t="14698" r="32464" b="10433"/>
          <a:stretch/>
        </p:blipFill>
        <p:spPr>
          <a:xfrm>
            <a:off x="9383080" y="1071386"/>
            <a:ext cx="2080047" cy="2740842"/>
          </a:xfrm>
          <a:prstGeom prst="rect">
            <a:avLst/>
          </a:prstGeom>
          <a:noFill/>
        </p:spPr>
      </p:pic>
    </p:spTree>
    <p:extLst>
      <p:ext uri="{BB962C8B-B14F-4D97-AF65-F5344CB8AC3E}">
        <p14:creationId xmlns:p14="http://schemas.microsoft.com/office/powerpoint/2010/main" val="4285777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88A5-C366-C541-9028-D47847504FF0}"/>
              </a:ext>
            </a:extLst>
          </p:cNvPr>
          <p:cNvSpPr>
            <a:spLocks noGrp="1"/>
          </p:cNvSpPr>
          <p:nvPr>
            <p:ph type="title"/>
          </p:nvPr>
        </p:nvSpPr>
        <p:spPr/>
        <p:txBody>
          <a:bodyPr/>
          <a:lstStyle/>
          <a:p>
            <a:r>
              <a:rPr lang="en-US" dirty="0"/>
              <a:t>Limitations and Future Work</a:t>
            </a:r>
          </a:p>
        </p:txBody>
      </p:sp>
      <p:sp>
        <p:nvSpPr>
          <p:cNvPr id="3" name="Content Placeholder 2">
            <a:extLst>
              <a:ext uri="{FF2B5EF4-FFF2-40B4-BE49-F238E27FC236}">
                <a16:creationId xmlns:a16="http://schemas.microsoft.com/office/drawing/2014/main" id="{07A01E64-2D44-4841-8A25-AF4A6C133C02}"/>
              </a:ext>
            </a:extLst>
          </p:cNvPr>
          <p:cNvSpPr>
            <a:spLocks noGrp="1"/>
          </p:cNvSpPr>
          <p:nvPr>
            <p:ph idx="1"/>
          </p:nvPr>
        </p:nvSpPr>
        <p:spPr/>
        <p:txBody>
          <a:bodyPr/>
          <a:lstStyle/>
          <a:p>
            <a:r>
              <a:rPr lang="en-US" dirty="0"/>
              <a:t>Participants wore the smartwatch on their </a:t>
            </a:r>
            <a:r>
              <a:rPr lang="en-US" dirty="0">
                <a:solidFill>
                  <a:schemeClr val="accent2"/>
                </a:solidFill>
              </a:rPr>
              <a:t>dominant wrist</a:t>
            </a:r>
          </a:p>
          <a:p>
            <a:r>
              <a:rPr lang="en-US" dirty="0"/>
              <a:t>Data were collected </a:t>
            </a:r>
            <a:r>
              <a:rPr lang="en-US" dirty="0">
                <a:solidFill>
                  <a:schemeClr val="accent2"/>
                </a:solidFill>
              </a:rPr>
              <a:t>in a laboratory setting</a:t>
            </a:r>
          </a:p>
          <a:p>
            <a:r>
              <a:rPr lang="en-US" dirty="0">
                <a:solidFill>
                  <a:schemeClr val="accent2"/>
                </a:solidFill>
              </a:rPr>
              <a:t>Gyroscope data</a:t>
            </a:r>
            <a:r>
              <a:rPr lang="en-US" dirty="0"/>
              <a:t> were not collected</a:t>
            </a:r>
          </a:p>
          <a:p>
            <a:r>
              <a:rPr lang="en-US" dirty="0"/>
              <a:t>We did not compare the quantitative results of both DTW and </a:t>
            </a:r>
            <a:r>
              <a:rPr lang="en-US" dirty="0">
                <a:solidFill>
                  <a:schemeClr val="accent2"/>
                </a:solidFill>
              </a:rPr>
              <a:t>ML-based methods</a:t>
            </a:r>
          </a:p>
          <a:p>
            <a:r>
              <a:rPr lang="en-US" dirty="0"/>
              <a:t>Our classification experiments were conducted </a:t>
            </a:r>
            <a:r>
              <a:rPr lang="en-US" dirty="0">
                <a:solidFill>
                  <a:schemeClr val="accent2"/>
                </a:solidFill>
              </a:rPr>
              <a:t>offline</a:t>
            </a:r>
          </a:p>
        </p:txBody>
      </p:sp>
    </p:spTree>
    <p:extLst>
      <p:ext uri="{BB962C8B-B14F-4D97-AF65-F5344CB8AC3E}">
        <p14:creationId xmlns:p14="http://schemas.microsoft.com/office/powerpoint/2010/main" val="2073774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48167503-053F-F245-BD59-EA45CABC9B3F}"/>
              </a:ext>
            </a:extLst>
          </p:cNvPr>
          <p:cNvSpPr>
            <a:spLocks noGrp="1"/>
          </p:cNvSpPr>
          <p:nvPr>
            <p:ph type="title"/>
          </p:nvPr>
        </p:nvSpPr>
        <p:spPr>
          <a:xfrm>
            <a:off x="838200" y="365125"/>
            <a:ext cx="10515600" cy="1325563"/>
          </a:xfrm>
        </p:spPr>
        <p:txBody>
          <a:bodyPr/>
          <a:lstStyle/>
          <a:p>
            <a:pPr algn="ctr"/>
            <a:r>
              <a:rPr lang="en-TW" dirty="0"/>
              <a:t>Thank You!</a:t>
            </a:r>
          </a:p>
        </p:txBody>
      </p:sp>
      <p:sp>
        <p:nvSpPr>
          <p:cNvPr id="25" name="Content Placeholder 11">
            <a:extLst>
              <a:ext uri="{FF2B5EF4-FFF2-40B4-BE49-F238E27FC236}">
                <a16:creationId xmlns:a16="http://schemas.microsoft.com/office/drawing/2014/main" id="{363CE23E-DAD3-FD48-AB53-B8384933D205}"/>
              </a:ext>
            </a:extLst>
          </p:cNvPr>
          <p:cNvSpPr>
            <a:spLocks noGrp="1"/>
          </p:cNvSpPr>
          <p:nvPr>
            <p:ph idx="1"/>
          </p:nvPr>
        </p:nvSpPr>
        <p:spPr>
          <a:xfrm>
            <a:off x="3429002" y="1396009"/>
            <a:ext cx="5333998" cy="4351338"/>
          </a:xfrm>
        </p:spPr>
        <p:txBody>
          <a:bodyPr/>
          <a:lstStyle/>
          <a:p>
            <a:pPr marL="0" indent="0" algn="ctr">
              <a:buNone/>
            </a:pPr>
            <a:r>
              <a:rPr lang="en-TW" u="sng" dirty="0"/>
              <a:t>Contact Authors</a:t>
            </a:r>
          </a:p>
          <a:p>
            <a:pPr marL="0" indent="0" algn="ctr">
              <a:buNone/>
            </a:pPr>
            <a:r>
              <a:rPr lang="en-TW" sz="2000" dirty="0"/>
              <a:t>Yu-Peng Chen – yupengchen@ufl.edu</a:t>
            </a:r>
          </a:p>
          <a:p>
            <a:pPr marL="0" indent="0" algn="ctr">
              <a:buNone/>
            </a:pPr>
            <a:r>
              <a:rPr lang="en-US" sz="2000" dirty="0"/>
              <a:t>Chen Bai</a:t>
            </a:r>
            <a:r>
              <a:rPr lang="en-TW" sz="2000"/>
              <a:t> – </a:t>
            </a:r>
            <a:r>
              <a:rPr lang="en-US" sz="2000" dirty="0" err="1"/>
              <a:t>chenbai</a:t>
            </a:r>
            <a:r>
              <a:rPr lang="en-TW" sz="2000"/>
              <a:t>@</a:t>
            </a:r>
            <a:r>
              <a:rPr lang="en-TW" sz="2000" dirty="0"/>
              <a:t>ufl.edu</a:t>
            </a:r>
          </a:p>
          <a:p>
            <a:pPr marL="0" indent="0" algn="ctr">
              <a:buNone/>
            </a:pPr>
            <a:r>
              <a:rPr lang="en-TW" sz="2000" dirty="0"/>
              <a:t>Dr. Lisa Anthony – lanthony@cise.ufl.edu</a:t>
            </a:r>
            <a:endParaRPr lang="en-TW" sz="1800" dirty="0"/>
          </a:p>
        </p:txBody>
      </p:sp>
      <p:pic>
        <p:nvPicPr>
          <p:cNvPr id="27" name="Picture 26" descr="A person smiling for the camera&#10;&#10;Description automatically generated">
            <a:extLst>
              <a:ext uri="{FF2B5EF4-FFF2-40B4-BE49-F238E27FC236}">
                <a16:creationId xmlns:a16="http://schemas.microsoft.com/office/drawing/2014/main" id="{A092AFDF-3AB4-DF4E-81DA-23DFE9238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929" y="714504"/>
            <a:ext cx="2093976" cy="2438380"/>
          </a:xfrm>
          <a:prstGeom prst="rect">
            <a:avLst/>
          </a:prstGeom>
          <a:ln w="38100">
            <a:solidFill>
              <a:schemeClr val="accent2"/>
            </a:solidFill>
          </a:ln>
        </p:spPr>
      </p:pic>
      <p:pic>
        <p:nvPicPr>
          <p:cNvPr id="28" name="Picture 2">
            <a:extLst>
              <a:ext uri="{FF2B5EF4-FFF2-40B4-BE49-F238E27FC236}">
                <a16:creationId xmlns:a16="http://schemas.microsoft.com/office/drawing/2014/main" id="{C4386992-AF13-7748-A50D-0FB8F1D44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0097" y="759213"/>
            <a:ext cx="2092687" cy="2336023"/>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D6611A1D-4E08-B849-A1CF-BECBD0F6DAD4}"/>
              </a:ext>
            </a:extLst>
          </p:cNvPr>
          <p:cNvSpPr txBox="1"/>
          <p:nvPr/>
        </p:nvSpPr>
        <p:spPr>
          <a:xfrm>
            <a:off x="3038379" y="5397499"/>
            <a:ext cx="1690463" cy="369332"/>
          </a:xfrm>
          <a:prstGeom prst="rect">
            <a:avLst/>
          </a:prstGeom>
          <a:noFill/>
        </p:spPr>
        <p:txBody>
          <a:bodyPr wrap="square" rtlCol="0">
            <a:spAutoFit/>
          </a:bodyPr>
          <a:lstStyle/>
          <a:p>
            <a:pPr algn="ctr"/>
            <a:r>
              <a:rPr lang="en-US" dirty="0"/>
              <a:t>Chen Bai</a:t>
            </a:r>
            <a:endParaRPr lang="en-TW" dirty="0"/>
          </a:p>
        </p:txBody>
      </p:sp>
      <p:sp>
        <p:nvSpPr>
          <p:cNvPr id="35" name="TextBox 34">
            <a:extLst>
              <a:ext uri="{FF2B5EF4-FFF2-40B4-BE49-F238E27FC236}">
                <a16:creationId xmlns:a16="http://schemas.microsoft.com/office/drawing/2014/main" id="{547BC9DC-6269-B944-87C0-103F2B76D6B3}"/>
              </a:ext>
            </a:extLst>
          </p:cNvPr>
          <p:cNvSpPr txBox="1"/>
          <p:nvPr/>
        </p:nvSpPr>
        <p:spPr>
          <a:xfrm>
            <a:off x="5180845" y="5391746"/>
            <a:ext cx="1690463" cy="369332"/>
          </a:xfrm>
          <a:prstGeom prst="rect">
            <a:avLst/>
          </a:prstGeom>
          <a:noFill/>
        </p:spPr>
        <p:txBody>
          <a:bodyPr wrap="square" rtlCol="0">
            <a:spAutoFit/>
          </a:bodyPr>
          <a:lstStyle/>
          <a:p>
            <a:pPr algn="ctr"/>
            <a:r>
              <a:rPr lang="en-TW"/>
              <a:t>A</a:t>
            </a:r>
            <a:r>
              <a:rPr lang="en-US" dirty="0"/>
              <a:t>dam </a:t>
            </a:r>
            <a:r>
              <a:rPr lang="en-US" dirty="0" err="1"/>
              <a:t>Wolach</a:t>
            </a:r>
            <a:endParaRPr lang="en-TW" dirty="0"/>
          </a:p>
        </p:txBody>
      </p:sp>
      <p:sp>
        <p:nvSpPr>
          <p:cNvPr id="36" name="TextBox 35">
            <a:extLst>
              <a:ext uri="{FF2B5EF4-FFF2-40B4-BE49-F238E27FC236}">
                <a16:creationId xmlns:a16="http://schemas.microsoft.com/office/drawing/2014/main" id="{3B84B232-CFC7-824A-BE9F-7DCF2EBA85B1}"/>
              </a:ext>
            </a:extLst>
          </p:cNvPr>
          <p:cNvSpPr txBox="1"/>
          <p:nvPr/>
        </p:nvSpPr>
        <p:spPr>
          <a:xfrm>
            <a:off x="6867620" y="5404301"/>
            <a:ext cx="2640569" cy="369332"/>
          </a:xfrm>
          <a:prstGeom prst="rect">
            <a:avLst/>
          </a:prstGeom>
          <a:noFill/>
        </p:spPr>
        <p:txBody>
          <a:bodyPr wrap="square" rtlCol="0">
            <a:spAutoFit/>
          </a:bodyPr>
          <a:lstStyle/>
          <a:p>
            <a:pPr algn="ctr"/>
            <a:r>
              <a:rPr lang="en-TW" dirty="0"/>
              <a:t>Dr</a:t>
            </a:r>
            <a:r>
              <a:rPr lang="en-TW"/>
              <a:t>. </a:t>
            </a:r>
            <a:r>
              <a:rPr lang="en-US" dirty="0" err="1"/>
              <a:t>Mamoun</a:t>
            </a:r>
            <a:r>
              <a:rPr lang="en-US" dirty="0"/>
              <a:t> T. </a:t>
            </a:r>
            <a:r>
              <a:rPr lang="en-TW"/>
              <a:t> </a:t>
            </a:r>
            <a:r>
              <a:rPr lang="en-US" dirty="0"/>
              <a:t>Mardini</a:t>
            </a:r>
            <a:r>
              <a:rPr lang="en-TW"/>
              <a:t> </a:t>
            </a:r>
            <a:endParaRPr lang="en-TW" dirty="0"/>
          </a:p>
        </p:txBody>
      </p:sp>
      <p:sp>
        <p:nvSpPr>
          <p:cNvPr id="38" name="TextBox 37">
            <a:extLst>
              <a:ext uri="{FF2B5EF4-FFF2-40B4-BE49-F238E27FC236}">
                <a16:creationId xmlns:a16="http://schemas.microsoft.com/office/drawing/2014/main" id="{303D3E85-8095-F64D-B7DF-03579889C282}"/>
              </a:ext>
            </a:extLst>
          </p:cNvPr>
          <p:cNvSpPr txBox="1"/>
          <p:nvPr/>
        </p:nvSpPr>
        <p:spPr>
          <a:xfrm>
            <a:off x="9280097" y="3095236"/>
            <a:ext cx="2069286" cy="369332"/>
          </a:xfrm>
          <a:prstGeom prst="rect">
            <a:avLst/>
          </a:prstGeom>
          <a:noFill/>
        </p:spPr>
        <p:txBody>
          <a:bodyPr wrap="square" rtlCol="0">
            <a:spAutoFit/>
          </a:bodyPr>
          <a:lstStyle/>
          <a:p>
            <a:pPr algn="ctr"/>
            <a:r>
              <a:rPr lang="en-TW" dirty="0"/>
              <a:t>Dr. Lisa Anthony</a:t>
            </a:r>
          </a:p>
        </p:txBody>
      </p:sp>
      <p:sp>
        <p:nvSpPr>
          <p:cNvPr id="39" name="Slide Number Placeholder 15">
            <a:extLst>
              <a:ext uri="{FF2B5EF4-FFF2-40B4-BE49-F238E27FC236}">
                <a16:creationId xmlns:a16="http://schemas.microsoft.com/office/drawing/2014/main" id="{929E6405-AB2C-0441-A5F9-5C129DF931D7}"/>
              </a:ext>
            </a:extLst>
          </p:cNvPr>
          <p:cNvSpPr>
            <a:spLocks noGrp="1"/>
          </p:cNvSpPr>
          <p:nvPr>
            <p:ph type="sldNum" sz="quarter" idx="12"/>
          </p:nvPr>
        </p:nvSpPr>
        <p:spPr>
          <a:xfrm>
            <a:off x="8610600" y="365125"/>
            <a:ext cx="2743200" cy="365125"/>
          </a:xfrm>
        </p:spPr>
        <p:txBody>
          <a:bodyPr/>
          <a:lstStyle/>
          <a:p>
            <a:fld id="{EE187D0B-F52B-47F2-BA65-6DA35A202230}" type="slidenum">
              <a:rPr lang="en-US" smtClean="0"/>
              <a:t>36</a:t>
            </a:fld>
            <a:endParaRPr lang="en-US"/>
          </a:p>
        </p:txBody>
      </p:sp>
      <p:sp>
        <p:nvSpPr>
          <p:cNvPr id="41" name="TextBox 40">
            <a:extLst>
              <a:ext uri="{FF2B5EF4-FFF2-40B4-BE49-F238E27FC236}">
                <a16:creationId xmlns:a16="http://schemas.microsoft.com/office/drawing/2014/main" id="{5630B238-778F-FD4F-BD8E-65FE2A04402D}"/>
              </a:ext>
            </a:extLst>
          </p:cNvPr>
          <p:cNvSpPr txBox="1"/>
          <p:nvPr/>
        </p:nvSpPr>
        <p:spPr>
          <a:xfrm>
            <a:off x="1025432" y="3161267"/>
            <a:ext cx="1690463" cy="369332"/>
          </a:xfrm>
          <a:prstGeom prst="rect">
            <a:avLst/>
          </a:prstGeom>
          <a:noFill/>
        </p:spPr>
        <p:txBody>
          <a:bodyPr wrap="square" rtlCol="0">
            <a:spAutoFit/>
          </a:bodyPr>
          <a:lstStyle/>
          <a:p>
            <a:pPr algn="ctr"/>
            <a:r>
              <a:rPr lang="en-TW" dirty="0"/>
              <a:t>Yu-Peng Chen</a:t>
            </a:r>
          </a:p>
        </p:txBody>
      </p:sp>
      <p:pic>
        <p:nvPicPr>
          <p:cNvPr id="49" name="Picture 48" descr="A picture containing person, outdoor, tree, standing&#10;&#10;Description automatically generated">
            <a:extLst>
              <a:ext uri="{FF2B5EF4-FFF2-40B4-BE49-F238E27FC236}">
                <a16:creationId xmlns:a16="http://schemas.microsoft.com/office/drawing/2014/main" id="{A3BDBDA6-010F-794C-A5D5-00C579B6ED09}"/>
              </a:ext>
            </a:extLst>
          </p:cNvPr>
          <p:cNvPicPr>
            <a:picLocks noChangeAspect="1"/>
          </p:cNvPicPr>
          <p:nvPr/>
        </p:nvPicPr>
        <p:blipFill rotWithShape="1">
          <a:blip r:embed="rId5">
            <a:extLst>
              <a:ext uri="{28A0092B-C50C-407E-A947-70E740481C1C}">
                <a14:useLocalDpi xmlns:a14="http://schemas.microsoft.com/office/drawing/2010/main" val="0"/>
              </a:ext>
            </a:extLst>
          </a:blip>
          <a:srcRect b="6978"/>
          <a:stretch/>
        </p:blipFill>
        <p:spPr>
          <a:xfrm>
            <a:off x="3041139" y="3412827"/>
            <a:ext cx="1684942" cy="1975302"/>
          </a:xfrm>
          <a:prstGeom prst="rect">
            <a:avLst/>
          </a:prstGeom>
        </p:spPr>
      </p:pic>
      <p:pic>
        <p:nvPicPr>
          <p:cNvPr id="51" name="Picture 2" descr="Adam Wolach (@adamwolach) | Twitter">
            <a:extLst>
              <a:ext uri="{FF2B5EF4-FFF2-40B4-BE49-F238E27FC236}">
                <a16:creationId xmlns:a16="http://schemas.microsoft.com/office/drawing/2014/main" id="{5E2686AB-61DC-644F-9867-B30087B29A9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302" r="9117"/>
          <a:stretch/>
        </p:blipFill>
        <p:spPr bwMode="auto">
          <a:xfrm>
            <a:off x="5177157" y="3396960"/>
            <a:ext cx="1690463" cy="19753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moun T. Mardini, Ph.D.">
            <a:extLst>
              <a:ext uri="{FF2B5EF4-FFF2-40B4-BE49-F238E27FC236}">
                <a16:creationId xmlns:a16="http://schemas.microsoft.com/office/drawing/2014/main" id="{ABA3C7D0-BAC4-AB41-B541-120839F8DC6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304" r="9075"/>
          <a:stretch/>
        </p:blipFill>
        <p:spPr bwMode="auto">
          <a:xfrm>
            <a:off x="7318696" y="3362968"/>
            <a:ext cx="1690463" cy="1997678"/>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53">
            <a:extLst>
              <a:ext uri="{FF2B5EF4-FFF2-40B4-BE49-F238E27FC236}">
                <a16:creationId xmlns:a16="http://schemas.microsoft.com/office/drawing/2014/main" id="{36B3E469-DE30-0241-81B9-14811BB34F05}"/>
              </a:ext>
            </a:extLst>
          </p:cNvPr>
          <p:cNvSpPr/>
          <p:nvPr/>
        </p:nvSpPr>
        <p:spPr>
          <a:xfrm>
            <a:off x="2008190" y="6138932"/>
            <a:ext cx="7159703" cy="707886"/>
          </a:xfrm>
          <a:prstGeom prst="rect">
            <a:avLst/>
          </a:prstGeom>
        </p:spPr>
        <p:txBody>
          <a:bodyPr wrap="square">
            <a:spAutoFit/>
          </a:bodyPr>
          <a:lstStyle/>
          <a:p>
            <a:r>
              <a:rPr lang="en-US" sz="1000" dirty="0">
                <a:latin typeface="Calibri" panose="020F0502020204030204" pitchFamily="34" charset="0"/>
                <a:ea typeface="PMingLiU" panose="02020500000000000000" pitchFamily="18" charset="-120"/>
                <a:cs typeface="Times New Roman" panose="02020603050405020304" pitchFamily="18" charset="0"/>
              </a:rPr>
              <a:t>Yu-Peng Chen, Chen Bai, Adam </a:t>
            </a:r>
            <a:r>
              <a:rPr lang="en-US" sz="1000" dirty="0" err="1">
                <a:latin typeface="Calibri" panose="020F0502020204030204" pitchFamily="34" charset="0"/>
                <a:ea typeface="PMingLiU" panose="02020500000000000000" pitchFamily="18" charset="-120"/>
                <a:cs typeface="Times New Roman" panose="02020603050405020304" pitchFamily="18" charset="0"/>
              </a:rPr>
              <a:t>Wolach</a:t>
            </a:r>
            <a:r>
              <a:rPr lang="en-US" sz="1000" dirty="0">
                <a:latin typeface="Calibri" panose="020F0502020204030204" pitchFamily="34" charset="0"/>
                <a:ea typeface="PMingLiU" panose="02020500000000000000" pitchFamily="18" charset="-120"/>
                <a:cs typeface="Times New Roman" panose="02020603050405020304" pitchFamily="18" charset="0"/>
              </a:rPr>
              <a:t>, </a:t>
            </a:r>
            <a:r>
              <a:rPr lang="en-US" sz="1000" dirty="0" err="1">
                <a:latin typeface="Calibri" panose="020F0502020204030204" pitchFamily="34" charset="0"/>
                <a:ea typeface="PMingLiU" panose="02020500000000000000" pitchFamily="18" charset="-120"/>
                <a:cs typeface="Times New Roman" panose="02020603050405020304" pitchFamily="18" charset="0"/>
              </a:rPr>
              <a:t>Mamoun</a:t>
            </a:r>
            <a:r>
              <a:rPr lang="en-US" sz="1000" dirty="0">
                <a:latin typeface="Calibri" panose="020F0502020204030204" pitchFamily="34" charset="0"/>
                <a:ea typeface="PMingLiU" panose="02020500000000000000" pitchFamily="18" charset="-120"/>
                <a:cs typeface="Times New Roman" panose="02020603050405020304" pitchFamily="18" charset="0"/>
              </a:rPr>
              <a:t> T. Mardini, and Lisa Anthony. 2021. Detecting Face Touching with Dynamic Time Warping on Smartwatches: A Preliminary Study. In </a:t>
            </a:r>
            <a:r>
              <a:rPr lang="en-US" sz="1000" i="1" dirty="0">
                <a:latin typeface="Calibri" panose="020F0502020204030204" pitchFamily="34" charset="0"/>
                <a:ea typeface="PMingLiU" panose="02020500000000000000" pitchFamily="18" charset="-120"/>
                <a:cs typeface="Times New Roman" panose="02020603050405020304" pitchFamily="18" charset="0"/>
              </a:rPr>
              <a:t>Companion Publication of the 2021 International Conference on Multimodal Interaction (ICMI ’21 Companion), October 18–22, 2021, Montréal, QC, Canada</a:t>
            </a:r>
            <a:r>
              <a:rPr lang="en-US" sz="1000" dirty="0">
                <a:latin typeface="Calibri" panose="020F0502020204030204" pitchFamily="34" charset="0"/>
                <a:ea typeface="PMingLiU" panose="02020500000000000000" pitchFamily="18" charset="-120"/>
                <a:cs typeface="Times New Roman" panose="02020603050405020304" pitchFamily="18" charset="0"/>
              </a:rPr>
              <a:t>. ACM, New York, NY, USA, 8 pages. https://</a:t>
            </a:r>
            <a:r>
              <a:rPr lang="en-US" sz="1000" dirty="0" err="1">
                <a:latin typeface="Calibri" panose="020F0502020204030204" pitchFamily="34" charset="0"/>
                <a:ea typeface="PMingLiU" panose="02020500000000000000" pitchFamily="18" charset="-120"/>
                <a:cs typeface="Times New Roman" panose="02020603050405020304" pitchFamily="18" charset="0"/>
              </a:rPr>
              <a:t>doi.org</a:t>
            </a:r>
            <a:r>
              <a:rPr lang="en-US" sz="1000" dirty="0">
                <a:latin typeface="Calibri" panose="020F0502020204030204" pitchFamily="34" charset="0"/>
                <a:ea typeface="PMingLiU" panose="02020500000000000000" pitchFamily="18" charset="-120"/>
                <a:cs typeface="Times New Roman" panose="02020603050405020304" pitchFamily="18" charset="0"/>
              </a:rPr>
              <a:t>/10.1145/3461615.3485433</a:t>
            </a:r>
            <a:r>
              <a:rPr lang="en-US" sz="1000" dirty="0"/>
              <a:t> </a:t>
            </a:r>
          </a:p>
        </p:txBody>
      </p:sp>
    </p:spTree>
    <p:extLst>
      <p:ext uri="{BB962C8B-B14F-4D97-AF65-F5344CB8AC3E}">
        <p14:creationId xmlns:p14="http://schemas.microsoft.com/office/powerpoint/2010/main" val="26140759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8B0AF1-B3B9-4E27-81C4-792C368D9BE5}" vid="{657C9954-D246-4AA1-907D-C6B6CF109A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{2BE03947-7547-A446-93ED-2E5EA61018EA}tf10001063</Template>
  <TotalTime>43687</TotalTime>
  <Words>3673</Words>
  <Application>Microsoft Macintosh PowerPoint</Application>
  <PresentationFormat>Widescreen</PresentationFormat>
  <Paragraphs>633</Paragraphs>
  <Slides>36</Slides>
  <Notes>36</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Cambria Math</vt:lpstr>
      <vt:lpstr>Office Theme</vt:lpstr>
      <vt:lpstr>  Detecting Face Touching with Dynamic Time Warping on Smartwatches: A Preliminary Study  </vt:lpstr>
      <vt:lpstr>Motivation</vt:lpstr>
      <vt:lpstr>Project Goal</vt:lpstr>
      <vt:lpstr>Smartwatch</vt:lpstr>
      <vt:lpstr>Method – Data Collection</vt:lpstr>
      <vt:lpstr>Data Visualization (Non-Face-Touching)</vt:lpstr>
      <vt:lpstr>Data Visualization (Non-Face-Touching)</vt:lpstr>
      <vt:lpstr>Data Visualization (Non-Face-Touching)</vt:lpstr>
      <vt:lpstr>Data Visualization (Non-Face-Touching)</vt:lpstr>
      <vt:lpstr>Data Visualization (Face-Touching)</vt:lpstr>
      <vt:lpstr>Method – Dynamic Time Warping (DTW)</vt:lpstr>
      <vt:lpstr>Method – Dynamic Time Warping (DTW)</vt:lpstr>
      <vt:lpstr>Method – Analysis </vt:lpstr>
      <vt:lpstr>Method – Analysis </vt:lpstr>
      <vt:lpstr>Method – Analysis </vt:lpstr>
      <vt:lpstr>Method – Analysis </vt:lpstr>
      <vt:lpstr>Method – Analysis</vt:lpstr>
      <vt:lpstr>Method – Analysis</vt:lpstr>
      <vt:lpstr>Method – Analysis</vt:lpstr>
      <vt:lpstr>Results</vt:lpstr>
      <vt:lpstr>Results</vt:lpstr>
      <vt:lpstr>Results</vt:lpstr>
      <vt:lpstr>Results</vt:lpstr>
      <vt:lpstr>Binary Classification</vt:lpstr>
      <vt:lpstr>Binary Classification</vt:lpstr>
      <vt:lpstr>Binary Classification</vt:lpstr>
      <vt:lpstr>Binary Classification</vt:lpstr>
      <vt:lpstr>Binary Classification</vt:lpstr>
      <vt:lpstr>Binary Classification</vt:lpstr>
      <vt:lpstr>Multiclass Classification (User-Dependent)</vt:lpstr>
      <vt:lpstr>Multiclass Classification (User-Dependent)</vt:lpstr>
      <vt:lpstr>Takeaways</vt:lpstr>
      <vt:lpstr>Takeaways</vt:lpstr>
      <vt:lpstr>Takeaways</vt:lpstr>
      <vt:lpstr>Limitations and Future Work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Motivating Children in PE Classrooms: Implications for Design of Exertion Games (exergames)</dc:title>
  <dc:creator>Aishat Aloba</dc:creator>
  <cp:lastModifiedBy>Chen,Yu-Peng</cp:lastModifiedBy>
  <cp:revision>1092</cp:revision>
  <dcterms:created xsi:type="dcterms:W3CDTF">2018-10-25T04:56:35Z</dcterms:created>
  <dcterms:modified xsi:type="dcterms:W3CDTF">2021-09-28T13:31:27Z</dcterms:modified>
</cp:coreProperties>
</file>