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5"/>
  </p:notesMasterIdLst>
  <p:sldIdLst>
    <p:sldId id="262" r:id="rId2"/>
    <p:sldId id="263" r:id="rId3"/>
    <p:sldId id="278" r:id="rId4"/>
    <p:sldId id="281" r:id="rId5"/>
    <p:sldId id="311" r:id="rId6"/>
    <p:sldId id="265" r:id="rId7"/>
    <p:sldId id="306" r:id="rId8"/>
    <p:sldId id="282" r:id="rId9"/>
    <p:sldId id="276" r:id="rId10"/>
    <p:sldId id="280" r:id="rId11"/>
    <p:sldId id="272" r:id="rId12"/>
    <p:sldId id="275" r:id="rId13"/>
    <p:sldId id="266" r:id="rId14"/>
    <p:sldId id="274" r:id="rId15"/>
    <p:sldId id="277" r:id="rId16"/>
    <p:sldId id="279" r:id="rId17"/>
    <p:sldId id="312" r:id="rId18"/>
    <p:sldId id="313" r:id="rId19"/>
    <p:sldId id="314" r:id="rId20"/>
    <p:sldId id="315" r:id="rId21"/>
    <p:sldId id="284" r:id="rId22"/>
    <p:sldId id="316" r:id="rId23"/>
    <p:sldId id="270" r:id="rId24"/>
    <p:sldId id="319" r:id="rId25"/>
    <p:sldId id="318" r:id="rId26"/>
    <p:sldId id="300" r:id="rId27"/>
    <p:sldId id="317" r:id="rId28"/>
    <p:sldId id="287" r:id="rId29"/>
    <p:sldId id="320" r:id="rId30"/>
    <p:sldId id="321" r:id="rId31"/>
    <p:sldId id="303" r:id="rId32"/>
    <p:sldId id="283" r:id="rId33"/>
    <p:sldId id="268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shaw" initials="a" lastIdx="1" clrIdx="0">
    <p:extLst>
      <p:ext uri="{19B8F6BF-5375-455C-9EA6-DF929625EA0E}">
        <p15:presenceInfo xmlns:p15="http://schemas.microsoft.com/office/powerpoint/2012/main" userId="ashaw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F5F0"/>
    <a:srgbClr val="725B57"/>
    <a:srgbClr val="DEDDD4"/>
    <a:srgbClr val="AFA39B"/>
    <a:srgbClr val="6E554B"/>
    <a:srgbClr val="EAEEE7"/>
    <a:srgbClr val="80675C"/>
    <a:srgbClr val="7FB65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23" autoAdjust="0"/>
    <p:restoredTop sz="86747" autoAdjust="0"/>
  </p:normalViewPr>
  <p:slideViewPr>
    <p:cSldViewPr snapToGrid="0">
      <p:cViewPr>
        <p:scale>
          <a:sx n="100" d="100"/>
          <a:sy n="100" d="100"/>
        </p:scale>
        <p:origin x="73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5F9FE7-E192-4347-A6E3-FCC9C28C9B5C}" type="datetimeFigureOut">
              <a:rPr lang="en-US" smtClean="0"/>
              <a:t>9/4/20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908BB8-1AFA-4506-ACC6-6D99ED8C1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593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 everyone, I‘m Yu-Peng Chen, a</a:t>
            </a:r>
            <a:r>
              <a:rPr lang="en-US" altLang="zh-TW" dirty="0"/>
              <a:t>...</a:t>
            </a:r>
            <a:br>
              <a:rPr lang="en-US" dirty="0"/>
            </a:br>
            <a:r>
              <a:rPr lang="en-US" dirty="0"/>
              <a:t>Today I will be talking about </a:t>
            </a:r>
          </a:p>
          <a:p>
            <a:r>
              <a:rPr lang="en-US" dirty="0"/>
              <a:t>I did this work along with ...</a:t>
            </a:r>
          </a:p>
          <a:p>
            <a:r>
              <a:rPr lang="en-US" dirty="0"/>
              <a:t>under the guidance ...</a:t>
            </a:r>
          </a:p>
          <a:p>
            <a:endParaRPr lang="en-US" dirty="0"/>
          </a:p>
          <a:p>
            <a:r>
              <a:rPr lang="en-US" dirty="0"/>
              <a:t>Slide number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08BB8-1AFA-4506-ACC6-6D99ED8C15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424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TW" dirty="0"/>
              <a:t>Children are increasingly exposed to …</a:t>
            </a:r>
          </a:p>
          <a:p>
            <a:r>
              <a:rPr lang="en-US" dirty="0"/>
              <a:t>and using them in various context</a:t>
            </a:r>
          </a:p>
          <a:p>
            <a:r>
              <a:rPr lang="en-US" dirty="0"/>
              <a:t>and prior work shows that</a:t>
            </a:r>
          </a:p>
          <a:p>
            <a:endParaRPr lang="en-US" dirty="0"/>
          </a:p>
          <a:p>
            <a:r>
              <a:rPr lang="en-US" dirty="0"/>
              <a:t>children’s touchscreen … are different from </a:t>
            </a:r>
            <a:r>
              <a:rPr lang="en-US" dirty="0" err="1"/>
              <a:t>adluts</a:t>
            </a:r>
            <a:endParaRPr lang="en-US" dirty="0"/>
          </a:p>
          <a:p>
            <a:endParaRPr lang="en-US" dirty="0"/>
          </a:p>
          <a:p>
            <a:r>
              <a:rPr lang="en-US" dirty="0"/>
              <a:t>So we conducted studies to inform the design of </a:t>
            </a:r>
            <a:br>
              <a:rPr lang="en-US" dirty="0"/>
            </a:br>
            <a:r>
              <a:rPr lang="en-US" dirty="0"/>
              <a:t>interfaces tailored towards </a:t>
            </a:r>
            <a:r>
              <a:rPr lang="en-US" dirty="0" err="1"/>
              <a:t>chidlrens</a:t>
            </a:r>
            <a:endParaRPr lang="en-TW" dirty="0"/>
          </a:p>
          <a:p>
            <a:endParaRPr lang="en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08BB8-1AFA-4506-ACC6-6D99ED8C158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417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</a:t>
            </a:r>
            <a:r>
              <a:rPr lang="en-TW" dirty="0"/>
              <a:t>rom our prior work,</a:t>
            </a:r>
          </a:p>
          <a:p>
            <a:r>
              <a:rPr lang="en-TW" dirty="0"/>
              <a:t>when simply considering age</a:t>
            </a:r>
          </a:p>
          <a:p>
            <a:endParaRPr lang="en-TW" dirty="0"/>
          </a:p>
          <a:p>
            <a:r>
              <a:rPr lang="en-TW" dirty="0"/>
              <a:t>Woodward et al. found that younger children had more trouble …</a:t>
            </a:r>
          </a:p>
          <a:p>
            <a:r>
              <a:rPr lang="en-US" dirty="0"/>
              <a:t>a</a:t>
            </a:r>
            <a:r>
              <a:rPr lang="en-TW" dirty="0"/>
              <a:t>nd that their gestures were …</a:t>
            </a:r>
          </a:p>
          <a:p>
            <a:endParaRPr lang="en-TW" dirty="0"/>
          </a:p>
          <a:p>
            <a:r>
              <a:rPr lang="en-TW" dirty="0"/>
              <a:t>So children’s age obviously is an important factor</a:t>
            </a:r>
          </a:p>
          <a:p>
            <a:endParaRPr lang="en-TW" dirty="0"/>
          </a:p>
          <a:p>
            <a:r>
              <a:rPr lang="en-TW" dirty="0"/>
              <a:t>However,</a:t>
            </a:r>
          </a:p>
          <a:p>
            <a:r>
              <a:rPr lang="en-TW" dirty="0"/>
              <a:t>Santrock stated in his book that …</a:t>
            </a:r>
          </a:p>
          <a:p>
            <a:endParaRPr lang="en-TW" dirty="0"/>
          </a:p>
          <a:p>
            <a:endParaRPr lang="en-TW" dirty="0"/>
          </a:p>
          <a:p>
            <a:endParaRPr lang="en-TW" dirty="0"/>
          </a:p>
          <a:p>
            <a:endParaRPr lang="en-TW" dirty="0"/>
          </a:p>
          <a:p>
            <a:endParaRPr lang="en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08BB8-1AFA-4506-ACC6-6D99ED8C158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234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TW" dirty="0"/>
              <a:t>Therefore,</a:t>
            </a:r>
          </a:p>
          <a:p>
            <a:endParaRPr lang="en-TW" dirty="0"/>
          </a:p>
          <a:p>
            <a:r>
              <a:rPr lang="en-US" dirty="0"/>
              <a:t>w</a:t>
            </a:r>
            <a:r>
              <a:rPr lang="en-TW" dirty="0"/>
              <a:t>e wanted to see if  a more fine-grained measurement such as …</a:t>
            </a:r>
          </a:p>
          <a:p>
            <a:r>
              <a:rPr lang="en-TW" dirty="0"/>
              <a:t>an understanding of such relationship could be helpful for … for each child</a:t>
            </a:r>
          </a:p>
          <a:p>
            <a:endParaRPr lang="en-TW" dirty="0"/>
          </a:p>
          <a:p>
            <a:endParaRPr lang="en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08BB8-1AFA-4506-ACC6-6D99ED8C15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4700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TW" dirty="0"/>
              <a:t>Therefore,</a:t>
            </a:r>
          </a:p>
          <a:p>
            <a:endParaRPr lang="en-TW" dirty="0"/>
          </a:p>
          <a:p>
            <a:r>
              <a:rPr lang="en-US" dirty="0"/>
              <a:t>w</a:t>
            </a:r>
            <a:r>
              <a:rPr lang="en-TW" dirty="0"/>
              <a:t>e wanted to see if  a more fine-grained measurement such as …</a:t>
            </a:r>
          </a:p>
          <a:p>
            <a:r>
              <a:rPr lang="en-TW" dirty="0"/>
              <a:t>an understanding of such relationship could be helpful for … for each child</a:t>
            </a:r>
          </a:p>
          <a:p>
            <a:endParaRPr lang="en-TW" dirty="0"/>
          </a:p>
          <a:p>
            <a:endParaRPr lang="en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08BB8-1AFA-4506-ACC6-6D99ED8C158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9104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 leads to our research question, which is 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use tasks like those in prior work on touchscreen interactions to allow for direct comparison </a:t>
            </a:r>
          </a:p>
          <a:p>
            <a:r>
              <a:rPr lang="en-TW" dirty="0"/>
              <a:t>and we also extended them to a younger age, which is 4-year-old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08BB8-1AFA-4506-ACC6-6D99ED8C158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9253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then for cognitive development measurements, </a:t>
            </a:r>
          </a:p>
          <a:p>
            <a:r>
              <a:rPr lang="en-US" dirty="0"/>
              <a:t>we added the executive function and  fine motor skill measurements from the NIH toolbox</a:t>
            </a:r>
          </a:p>
          <a:p>
            <a:endParaRPr lang="en-US" dirty="0"/>
          </a:p>
          <a:p>
            <a:r>
              <a:rPr lang="en-US" dirty="0"/>
              <a:t>The toolbox is used …</a:t>
            </a:r>
          </a:p>
          <a:p>
            <a:r>
              <a:rPr lang="en-US" dirty="0"/>
              <a:t>and we chose</a:t>
            </a:r>
          </a:p>
          <a:p>
            <a:r>
              <a:rPr lang="en-US" dirty="0"/>
              <a:t>… for measuring …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… for measuring …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08BB8-1AFA-4506-ACC6-6D99ED8C158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3410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test, participants are asked to place 9 pegs into a board of 9 holes (Figure 1), and then remove them as quickly as possible.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Experimenters record the amount of time taken for the participant to complete the task.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our study, each participant completed the task twice with each hand, with the first attempt for each hand being a practice run </a:t>
            </a:r>
            <a:endParaRPr lang="en-TW" dirty="0"/>
          </a:p>
          <a:p>
            <a:endParaRPr lang="en-TW" dirty="0"/>
          </a:p>
          <a:p>
            <a:r>
              <a:rPr lang="en-TW" dirty="0"/>
              <a:t>extra pegs</a:t>
            </a:r>
          </a:p>
          <a:p>
            <a:r>
              <a:rPr lang="en-US" dirty="0"/>
              <a:t>p</a:t>
            </a:r>
            <a:r>
              <a:rPr lang="en-TW" dirty="0"/>
              <a:t>ractice round</a:t>
            </a:r>
          </a:p>
          <a:p>
            <a:endParaRPr lang="en-TW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pIU526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08BB8-1AFA-4506-ACC6-6D99ED8C158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2109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TW" dirty="0"/>
              <a:t>IU526</a:t>
            </a:r>
          </a:p>
          <a:p>
            <a:r>
              <a:rPr lang="en-US" dirty="0"/>
              <a:t>c</a:t>
            </a:r>
            <a:r>
              <a:rPr lang="en-TW" dirty="0"/>
              <a:t>hildren have to use only one hand at a time</a:t>
            </a:r>
          </a:p>
          <a:p>
            <a:r>
              <a:rPr lang="en-US" dirty="0"/>
              <a:t>so sometimes we had to hold their other hand</a:t>
            </a:r>
            <a:endParaRPr lang="en-TW" dirty="0"/>
          </a:p>
          <a:p>
            <a:r>
              <a:rPr lang="en-US" dirty="0"/>
              <a:t>w</a:t>
            </a:r>
            <a:r>
              <a:rPr lang="en-TW" dirty="0"/>
              <a:t>e also remind them to take the pegs out</a:t>
            </a:r>
          </a:p>
          <a:p>
            <a:endParaRPr lang="en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08BB8-1AFA-4506-ACC6-6D99ED8C158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1675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test, the participant is shown a series of two images and asked to select one that matches either a given color or a given shape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08BB8-1AFA-4506-ACC6-6D99ED8C158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9789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TW" dirty="0"/>
              <a:t>pIU352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08BB8-1AFA-4506-ACC6-6D99ED8C158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2511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order of the tasks within each phase was c</a:t>
            </a:r>
            <a:r>
              <a:rPr lang="en-TW" dirty="0"/>
              <a:t>ounterbalanced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08BB8-1AFA-4506-ACC6-6D99ED8C158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982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08BB8-1AFA-4506-ACC6-6D99ED8C158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9007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08BB8-1AFA-4506-ACC6-6D99ED8C158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8275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08BB8-1AFA-4506-ACC6-6D99ED8C158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5058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08BB8-1AFA-4506-ACC6-6D99ED8C158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4648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08BB8-1AFA-4506-ACC6-6D99ED8C158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1703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08BB8-1AFA-4506-ACC6-6D99ED8C158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7589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08BB8-1AFA-4506-ACC6-6D99ED8C158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4080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08BB8-1AFA-4506-ACC6-6D99ED8C158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9428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08BB8-1AFA-4506-ACC6-6D99ED8C158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5116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</a:t>
            </a:r>
            <a:r>
              <a:rPr lang="en-TW" dirty="0"/>
              <a:t>etween all four factors and target miss rate</a:t>
            </a:r>
          </a:p>
          <a:p>
            <a:endParaRPr lang="en-TW" dirty="0"/>
          </a:p>
          <a:p>
            <a:r>
              <a:rPr lang="en-TW" dirty="0"/>
              <a:t>interpretation</a:t>
            </a:r>
          </a:p>
          <a:p>
            <a:r>
              <a:rPr lang="en-TW" dirty="0"/>
              <a:t>moderate?</a:t>
            </a:r>
          </a:p>
          <a:p>
            <a:endParaRPr lang="en-TW" dirty="0"/>
          </a:p>
          <a:p>
            <a:r>
              <a:rPr lang="en-US" dirty="0"/>
              <a:t>H</a:t>
            </a:r>
            <a:r>
              <a:rPr lang="en-TW" dirty="0"/>
              <a:t>ow do we calculate the score</a:t>
            </a:r>
          </a:p>
          <a:p>
            <a:endParaRPr lang="en-TW" dirty="0"/>
          </a:p>
          <a:p>
            <a:endParaRPr lang="en-TW" dirty="0"/>
          </a:p>
          <a:p>
            <a:endParaRPr lang="en-TW" dirty="0"/>
          </a:p>
          <a:p>
            <a:r>
              <a:rPr lang="en-US" dirty="0"/>
              <a:t>G</a:t>
            </a:r>
            <a:r>
              <a:rPr lang="en-TW" dirty="0"/>
              <a:t>esture  Analysis</a:t>
            </a:r>
          </a:p>
          <a:p>
            <a:r>
              <a:rPr lang="en-TW" dirty="0"/>
              <a:t>  Dependent accuracy</a:t>
            </a:r>
          </a:p>
          <a:p>
            <a:r>
              <a:rPr lang="en-US" dirty="0"/>
              <a:t>  I</a:t>
            </a:r>
            <a:r>
              <a:rPr lang="en-TW" dirty="0"/>
              <a:t>ndependent accuracy</a:t>
            </a:r>
          </a:p>
          <a:p>
            <a:endParaRPr lang="en-TW" dirty="0"/>
          </a:p>
          <a:p>
            <a:r>
              <a:rPr lang="en-US" dirty="0"/>
              <a:t>Target touching</a:t>
            </a:r>
          </a:p>
          <a:p>
            <a:r>
              <a:rPr lang="en-US" dirty="0"/>
              <a:t>  M</a:t>
            </a:r>
            <a:r>
              <a:rPr lang="en-TW" dirty="0"/>
              <a:t>iss rate, which is the proportion of a user’s misses over all targets</a:t>
            </a:r>
          </a:p>
          <a:p>
            <a:r>
              <a:rPr lang="en-TW" dirty="0"/>
              <a:t>  (holdover is defined as a touch in the previous target location)</a:t>
            </a:r>
          </a:p>
          <a:p>
            <a:r>
              <a:rPr lang="en-TW" dirty="0"/>
              <a:t>  as in previous work</a:t>
            </a:r>
          </a:p>
          <a:p>
            <a:r>
              <a:rPr lang="en-US" dirty="0"/>
              <a:t>  (H</a:t>
            </a:r>
            <a:r>
              <a:rPr lang="en-TW" dirty="0"/>
              <a:t>oldover, locations, target size)</a:t>
            </a:r>
          </a:p>
          <a:p>
            <a:endParaRPr lang="en-TW" dirty="0"/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correlations have a similar strength and would be considered moderate in the context of human-subjects research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Based 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Dancey’s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book statistics without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psychology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TW" dirty="0"/>
          </a:p>
          <a:p>
            <a:r>
              <a:rPr lang="en-TW" dirty="0"/>
              <a:t>  </a:t>
            </a:r>
          </a:p>
          <a:p>
            <a:endParaRPr lang="en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08BB8-1AFA-4506-ACC6-6D99ED8C158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3964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</a:t>
            </a:r>
            <a:r>
              <a:rPr lang="en-TW" dirty="0"/>
              <a:t>etween all four factors and target miss rate</a:t>
            </a:r>
          </a:p>
          <a:p>
            <a:endParaRPr lang="en-TW" dirty="0"/>
          </a:p>
          <a:p>
            <a:r>
              <a:rPr lang="en-TW" dirty="0"/>
              <a:t>interpretation</a:t>
            </a:r>
          </a:p>
          <a:p>
            <a:r>
              <a:rPr lang="en-TW" dirty="0"/>
              <a:t>moderate?</a:t>
            </a:r>
          </a:p>
          <a:p>
            <a:endParaRPr lang="en-TW" dirty="0"/>
          </a:p>
          <a:p>
            <a:r>
              <a:rPr lang="en-US" dirty="0"/>
              <a:t>H</a:t>
            </a:r>
            <a:r>
              <a:rPr lang="en-TW" dirty="0"/>
              <a:t>ow do we calculate the score</a:t>
            </a:r>
          </a:p>
          <a:p>
            <a:endParaRPr lang="en-TW" dirty="0"/>
          </a:p>
          <a:p>
            <a:endParaRPr lang="en-TW" dirty="0"/>
          </a:p>
          <a:p>
            <a:endParaRPr lang="en-TW" dirty="0"/>
          </a:p>
          <a:p>
            <a:r>
              <a:rPr lang="en-US" dirty="0"/>
              <a:t>G</a:t>
            </a:r>
            <a:r>
              <a:rPr lang="en-TW" dirty="0"/>
              <a:t>esture  Analysis</a:t>
            </a:r>
          </a:p>
          <a:p>
            <a:r>
              <a:rPr lang="en-TW" dirty="0"/>
              <a:t>  Dependent accuracy</a:t>
            </a:r>
          </a:p>
          <a:p>
            <a:r>
              <a:rPr lang="en-US" dirty="0"/>
              <a:t>  I</a:t>
            </a:r>
            <a:r>
              <a:rPr lang="en-TW" dirty="0"/>
              <a:t>ndependent accuracy</a:t>
            </a:r>
          </a:p>
          <a:p>
            <a:endParaRPr lang="en-TW" dirty="0"/>
          </a:p>
          <a:p>
            <a:r>
              <a:rPr lang="en-US" dirty="0"/>
              <a:t>Target touching</a:t>
            </a:r>
          </a:p>
          <a:p>
            <a:r>
              <a:rPr lang="en-US" dirty="0"/>
              <a:t>  M</a:t>
            </a:r>
            <a:r>
              <a:rPr lang="en-TW" dirty="0"/>
              <a:t>iss rate, which is the proportion of a user’s misses over all targets</a:t>
            </a:r>
          </a:p>
          <a:p>
            <a:r>
              <a:rPr lang="en-TW" dirty="0"/>
              <a:t>  (holdover is defined as a touch in the previous target location)</a:t>
            </a:r>
          </a:p>
          <a:p>
            <a:r>
              <a:rPr lang="en-TW" dirty="0"/>
              <a:t>  as in previous work</a:t>
            </a:r>
          </a:p>
          <a:p>
            <a:r>
              <a:rPr lang="en-US" dirty="0"/>
              <a:t>  (H</a:t>
            </a:r>
            <a:r>
              <a:rPr lang="en-TW" dirty="0"/>
              <a:t>oldover, locations, target size)</a:t>
            </a:r>
          </a:p>
          <a:p>
            <a:endParaRPr lang="en-TW" dirty="0"/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correlations have a similar strength and would be considered moderate in the context of human-subjects research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Based 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Dancey’s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book statistics without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psychology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TW" dirty="0"/>
          </a:p>
          <a:p>
            <a:r>
              <a:rPr lang="en-TW" dirty="0"/>
              <a:t>  </a:t>
            </a:r>
          </a:p>
          <a:p>
            <a:endParaRPr lang="en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08BB8-1AFA-4506-ACC6-6D99ED8C158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567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</a:t>
            </a:r>
            <a:r>
              <a:rPr lang="en-TW" dirty="0"/>
              <a:t>etween all four factors and target miss rate</a:t>
            </a:r>
          </a:p>
          <a:p>
            <a:endParaRPr lang="en-TW" dirty="0"/>
          </a:p>
          <a:p>
            <a:r>
              <a:rPr lang="en-TW" dirty="0"/>
              <a:t>interpretation</a:t>
            </a:r>
          </a:p>
          <a:p>
            <a:r>
              <a:rPr lang="en-TW" dirty="0"/>
              <a:t>moderate?</a:t>
            </a:r>
          </a:p>
          <a:p>
            <a:endParaRPr lang="en-TW" dirty="0"/>
          </a:p>
          <a:p>
            <a:r>
              <a:rPr lang="en-US" dirty="0"/>
              <a:t>H</a:t>
            </a:r>
            <a:r>
              <a:rPr lang="en-TW" dirty="0"/>
              <a:t>ow do we calculate the score</a:t>
            </a:r>
          </a:p>
          <a:p>
            <a:endParaRPr lang="en-TW" dirty="0"/>
          </a:p>
          <a:p>
            <a:endParaRPr lang="en-TW" dirty="0"/>
          </a:p>
          <a:p>
            <a:endParaRPr lang="en-TW" dirty="0"/>
          </a:p>
          <a:p>
            <a:r>
              <a:rPr lang="en-US" dirty="0"/>
              <a:t>G</a:t>
            </a:r>
            <a:r>
              <a:rPr lang="en-TW" dirty="0"/>
              <a:t>esture  Analysis</a:t>
            </a:r>
          </a:p>
          <a:p>
            <a:r>
              <a:rPr lang="en-TW" dirty="0"/>
              <a:t>  Dependent accuracy</a:t>
            </a:r>
          </a:p>
          <a:p>
            <a:r>
              <a:rPr lang="en-US" dirty="0"/>
              <a:t>  I</a:t>
            </a:r>
            <a:r>
              <a:rPr lang="en-TW" dirty="0"/>
              <a:t>ndependent accuracy</a:t>
            </a:r>
          </a:p>
          <a:p>
            <a:endParaRPr lang="en-TW" dirty="0"/>
          </a:p>
          <a:p>
            <a:r>
              <a:rPr lang="en-US" dirty="0"/>
              <a:t>Target touching</a:t>
            </a:r>
          </a:p>
          <a:p>
            <a:r>
              <a:rPr lang="en-US" dirty="0"/>
              <a:t>  M</a:t>
            </a:r>
            <a:r>
              <a:rPr lang="en-TW" dirty="0"/>
              <a:t>iss rate, which is the proportion of a user’s misses over all targets</a:t>
            </a:r>
          </a:p>
          <a:p>
            <a:r>
              <a:rPr lang="en-TW" dirty="0"/>
              <a:t>  (holdover is defined as a touch in the previous target location)</a:t>
            </a:r>
          </a:p>
          <a:p>
            <a:r>
              <a:rPr lang="en-TW" dirty="0"/>
              <a:t>  as in previous work</a:t>
            </a:r>
          </a:p>
          <a:p>
            <a:r>
              <a:rPr lang="en-US" dirty="0"/>
              <a:t>  (H</a:t>
            </a:r>
            <a:r>
              <a:rPr lang="en-TW" dirty="0"/>
              <a:t>oldover, locations, target size)</a:t>
            </a:r>
          </a:p>
          <a:p>
            <a:endParaRPr lang="en-TW" dirty="0"/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correlations have a similar strength and would be considered moderate in the context of human-subjects research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Based 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Dancey’s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book statistics without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psychology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TW" dirty="0"/>
          </a:p>
          <a:p>
            <a:r>
              <a:rPr lang="en-TW" dirty="0"/>
              <a:t>  </a:t>
            </a:r>
          </a:p>
          <a:p>
            <a:endParaRPr lang="en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08BB8-1AFA-4506-ACC6-6D99ED8C158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3246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</a:t>
            </a:r>
            <a:r>
              <a:rPr lang="en-TW" dirty="0"/>
              <a:t>etween all four factors and target miss rate</a:t>
            </a:r>
          </a:p>
          <a:p>
            <a:endParaRPr lang="en-TW" dirty="0"/>
          </a:p>
          <a:p>
            <a:r>
              <a:rPr lang="en-TW" dirty="0"/>
              <a:t>interpretation</a:t>
            </a:r>
          </a:p>
          <a:p>
            <a:r>
              <a:rPr lang="en-TW" dirty="0"/>
              <a:t>moderate?</a:t>
            </a:r>
          </a:p>
          <a:p>
            <a:endParaRPr lang="en-TW" dirty="0"/>
          </a:p>
          <a:p>
            <a:r>
              <a:rPr lang="en-US" dirty="0"/>
              <a:t>H</a:t>
            </a:r>
            <a:r>
              <a:rPr lang="en-TW" dirty="0"/>
              <a:t>ow do we calculate the score</a:t>
            </a:r>
          </a:p>
          <a:p>
            <a:endParaRPr lang="en-TW" dirty="0"/>
          </a:p>
          <a:p>
            <a:endParaRPr lang="en-TW" dirty="0"/>
          </a:p>
          <a:p>
            <a:endParaRPr lang="en-TW" dirty="0"/>
          </a:p>
          <a:p>
            <a:r>
              <a:rPr lang="en-US" dirty="0"/>
              <a:t>G</a:t>
            </a:r>
            <a:r>
              <a:rPr lang="en-TW" dirty="0"/>
              <a:t>esture  Analysis</a:t>
            </a:r>
          </a:p>
          <a:p>
            <a:r>
              <a:rPr lang="en-TW" dirty="0"/>
              <a:t>  Dependent accuracy</a:t>
            </a:r>
          </a:p>
          <a:p>
            <a:r>
              <a:rPr lang="en-US" dirty="0"/>
              <a:t>  I</a:t>
            </a:r>
            <a:r>
              <a:rPr lang="en-TW" dirty="0"/>
              <a:t>ndependent accuracy</a:t>
            </a:r>
          </a:p>
          <a:p>
            <a:endParaRPr lang="en-TW" dirty="0"/>
          </a:p>
          <a:p>
            <a:r>
              <a:rPr lang="en-US" dirty="0"/>
              <a:t>Target touching</a:t>
            </a:r>
          </a:p>
          <a:p>
            <a:r>
              <a:rPr lang="en-US" dirty="0"/>
              <a:t>  M</a:t>
            </a:r>
            <a:r>
              <a:rPr lang="en-TW" dirty="0"/>
              <a:t>iss rate, which is the proportion of a user’s misses over all targets</a:t>
            </a:r>
          </a:p>
          <a:p>
            <a:r>
              <a:rPr lang="en-TW" dirty="0"/>
              <a:t>  (holdover is defined as a touch in the previous target location)</a:t>
            </a:r>
          </a:p>
          <a:p>
            <a:r>
              <a:rPr lang="en-TW" dirty="0"/>
              <a:t>  as in previous work</a:t>
            </a:r>
          </a:p>
          <a:p>
            <a:r>
              <a:rPr lang="en-US" dirty="0"/>
              <a:t>  (H</a:t>
            </a:r>
            <a:r>
              <a:rPr lang="en-TW" dirty="0"/>
              <a:t>oldover, locations, target size)</a:t>
            </a:r>
          </a:p>
          <a:p>
            <a:endParaRPr lang="en-TW" dirty="0"/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correlations have a similar strength and would be considered moderate in the context of human-subjects research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Based 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Dancey’s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book statistics without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psychology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TW" dirty="0"/>
          </a:p>
          <a:p>
            <a:r>
              <a:rPr lang="en-TW" dirty="0"/>
              <a:t>  </a:t>
            </a:r>
          </a:p>
          <a:p>
            <a:endParaRPr lang="en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08BB8-1AFA-4506-ACC6-6D99ED8C158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2099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08BB8-1AFA-4506-ACC6-6D99ED8C158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1580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</a:t>
            </a:r>
            <a:r>
              <a:rPr lang="en-TW" dirty="0"/>
              <a:t>etween all four factors and target miss rate</a:t>
            </a:r>
          </a:p>
          <a:p>
            <a:endParaRPr lang="en-TW" dirty="0"/>
          </a:p>
          <a:p>
            <a:r>
              <a:rPr lang="en-TW" dirty="0"/>
              <a:t>interpretation</a:t>
            </a:r>
          </a:p>
          <a:p>
            <a:r>
              <a:rPr lang="en-TW" dirty="0"/>
              <a:t>moderate?</a:t>
            </a:r>
          </a:p>
          <a:p>
            <a:endParaRPr lang="en-TW" dirty="0"/>
          </a:p>
          <a:p>
            <a:r>
              <a:rPr lang="en-US" dirty="0"/>
              <a:t>H</a:t>
            </a:r>
            <a:r>
              <a:rPr lang="en-TW" dirty="0"/>
              <a:t>ow do we calculate the score</a:t>
            </a:r>
          </a:p>
          <a:p>
            <a:endParaRPr lang="en-TW" dirty="0"/>
          </a:p>
          <a:p>
            <a:endParaRPr lang="en-TW" dirty="0"/>
          </a:p>
          <a:p>
            <a:endParaRPr lang="en-TW" dirty="0"/>
          </a:p>
          <a:p>
            <a:r>
              <a:rPr lang="en-US" dirty="0"/>
              <a:t>G</a:t>
            </a:r>
            <a:r>
              <a:rPr lang="en-TW" dirty="0"/>
              <a:t>esture  Analysis</a:t>
            </a:r>
          </a:p>
          <a:p>
            <a:r>
              <a:rPr lang="en-TW" dirty="0"/>
              <a:t>  Dependent accuracy</a:t>
            </a:r>
          </a:p>
          <a:p>
            <a:r>
              <a:rPr lang="en-US" dirty="0"/>
              <a:t>  I</a:t>
            </a:r>
            <a:r>
              <a:rPr lang="en-TW" dirty="0"/>
              <a:t>ndependent accuracy</a:t>
            </a:r>
          </a:p>
          <a:p>
            <a:endParaRPr lang="en-TW" dirty="0"/>
          </a:p>
          <a:p>
            <a:r>
              <a:rPr lang="en-US" dirty="0"/>
              <a:t>Target touching</a:t>
            </a:r>
          </a:p>
          <a:p>
            <a:r>
              <a:rPr lang="en-US" dirty="0"/>
              <a:t>  M</a:t>
            </a:r>
            <a:r>
              <a:rPr lang="en-TW" dirty="0"/>
              <a:t>iss rate, which is the proportion of a user’s misses over all targets</a:t>
            </a:r>
          </a:p>
          <a:p>
            <a:r>
              <a:rPr lang="en-TW" dirty="0"/>
              <a:t>  (holdover is defined as a touch in the previous target location)</a:t>
            </a:r>
          </a:p>
          <a:p>
            <a:r>
              <a:rPr lang="en-TW" dirty="0"/>
              <a:t>  as in previous work</a:t>
            </a:r>
          </a:p>
          <a:p>
            <a:r>
              <a:rPr lang="en-US" dirty="0"/>
              <a:t>  (H</a:t>
            </a:r>
            <a:r>
              <a:rPr lang="en-TW" dirty="0"/>
              <a:t>oldover, locations, target size)</a:t>
            </a:r>
          </a:p>
          <a:p>
            <a:endParaRPr lang="en-TW" dirty="0"/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correlations have a similar strength and would be considered moderate in the context of human-subjects research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Based 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Dancey’s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book statistics without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psychology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TW" dirty="0"/>
          </a:p>
          <a:p>
            <a:r>
              <a:rPr lang="en-TW" dirty="0"/>
              <a:t>  </a:t>
            </a:r>
          </a:p>
          <a:p>
            <a:endParaRPr lang="en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08BB8-1AFA-4506-ACC6-6D99ED8C158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01210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</a:t>
            </a:r>
            <a:r>
              <a:rPr lang="en-TW" dirty="0"/>
              <a:t>etween all four factors and target miss rate</a:t>
            </a:r>
          </a:p>
          <a:p>
            <a:endParaRPr lang="en-TW" dirty="0"/>
          </a:p>
          <a:p>
            <a:r>
              <a:rPr lang="en-TW" dirty="0"/>
              <a:t>interpretation</a:t>
            </a:r>
          </a:p>
          <a:p>
            <a:r>
              <a:rPr lang="en-TW" dirty="0"/>
              <a:t>moderate?</a:t>
            </a:r>
          </a:p>
          <a:p>
            <a:endParaRPr lang="en-TW" dirty="0"/>
          </a:p>
          <a:p>
            <a:r>
              <a:rPr lang="en-US" dirty="0"/>
              <a:t>H</a:t>
            </a:r>
            <a:r>
              <a:rPr lang="en-TW" dirty="0"/>
              <a:t>ow do we calculate the score</a:t>
            </a:r>
          </a:p>
          <a:p>
            <a:endParaRPr lang="en-TW" dirty="0"/>
          </a:p>
          <a:p>
            <a:endParaRPr lang="en-TW" dirty="0"/>
          </a:p>
          <a:p>
            <a:endParaRPr lang="en-TW" dirty="0"/>
          </a:p>
          <a:p>
            <a:r>
              <a:rPr lang="en-US" dirty="0"/>
              <a:t>G</a:t>
            </a:r>
            <a:r>
              <a:rPr lang="en-TW" dirty="0"/>
              <a:t>esture  Analysis</a:t>
            </a:r>
          </a:p>
          <a:p>
            <a:r>
              <a:rPr lang="en-TW" dirty="0"/>
              <a:t>  Dependent accuracy</a:t>
            </a:r>
          </a:p>
          <a:p>
            <a:r>
              <a:rPr lang="en-US" dirty="0"/>
              <a:t>  I</a:t>
            </a:r>
            <a:r>
              <a:rPr lang="en-TW" dirty="0"/>
              <a:t>ndependent accuracy</a:t>
            </a:r>
          </a:p>
          <a:p>
            <a:endParaRPr lang="en-TW" dirty="0"/>
          </a:p>
          <a:p>
            <a:r>
              <a:rPr lang="en-US" dirty="0"/>
              <a:t>Target touching</a:t>
            </a:r>
          </a:p>
          <a:p>
            <a:r>
              <a:rPr lang="en-US" dirty="0"/>
              <a:t>  M</a:t>
            </a:r>
            <a:r>
              <a:rPr lang="en-TW" dirty="0"/>
              <a:t>iss rate, which is the proportion of a user’s misses over all targets</a:t>
            </a:r>
          </a:p>
          <a:p>
            <a:r>
              <a:rPr lang="en-TW" dirty="0"/>
              <a:t>  (holdover is defined as a touch in the previous target location)</a:t>
            </a:r>
          </a:p>
          <a:p>
            <a:r>
              <a:rPr lang="en-TW" dirty="0"/>
              <a:t>  as in previous work</a:t>
            </a:r>
          </a:p>
          <a:p>
            <a:r>
              <a:rPr lang="en-US" dirty="0"/>
              <a:t>  (H</a:t>
            </a:r>
            <a:r>
              <a:rPr lang="en-TW" dirty="0"/>
              <a:t>oldover, locations, target size)</a:t>
            </a:r>
          </a:p>
          <a:p>
            <a:endParaRPr lang="en-TW" dirty="0"/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correlations have a similar strength and would be considered moderate in the context of human-subjects research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Based 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Dancey’s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book statistics without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psychology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TW" dirty="0"/>
          </a:p>
          <a:p>
            <a:r>
              <a:rPr lang="en-TW" dirty="0"/>
              <a:t>  </a:t>
            </a:r>
          </a:p>
          <a:p>
            <a:endParaRPr lang="en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08BB8-1AFA-4506-ACC6-6D99ED8C158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5690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</a:t>
            </a:r>
            <a:r>
              <a:rPr lang="en-TW" dirty="0"/>
              <a:t>etween all four factors and target miss rate</a:t>
            </a:r>
          </a:p>
          <a:p>
            <a:endParaRPr lang="en-TW" dirty="0"/>
          </a:p>
          <a:p>
            <a:r>
              <a:rPr lang="en-TW" dirty="0"/>
              <a:t>interpretation</a:t>
            </a:r>
          </a:p>
          <a:p>
            <a:r>
              <a:rPr lang="en-TW" dirty="0"/>
              <a:t>moderate?</a:t>
            </a:r>
          </a:p>
          <a:p>
            <a:endParaRPr lang="en-TW" dirty="0"/>
          </a:p>
          <a:p>
            <a:r>
              <a:rPr lang="en-US" dirty="0"/>
              <a:t>H</a:t>
            </a:r>
            <a:r>
              <a:rPr lang="en-TW" dirty="0"/>
              <a:t>ow do we calculate the score</a:t>
            </a:r>
          </a:p>
          <a:p>
            <a:endParaRPr lang="en-TW" dirty="0"/>
          </a:p>
          <a:p>
            <a:endParaRPr lang="en-TW" dirty="0"/>
          </a:p>
          <a:p>
            <a:endParaRPr lang="en-TW" dirty="0"/>
          </a:p>
          <a:p>
            <a:r>
              <a:rPr lang="en-US" dirty="0"/>
              <a:t>G</a:t>
            </a:r>
            <a:r>
              <a:rPr lang="en-TW" dirty="0"/>
              <a:t>esture  Analysis</a:t>
            </a:r>
          </a:p>
          <a:p>
            <a:r>
              <a:rPr lang="en-TW" dirty="0"/>
              <a:t>  Dependent accuracy</a:t>
            </a:r>
          </a:p>
          <a:p>
            <a:r>
              <a:rPr lang="en-US" dirty="0"/>
              <a:t>  I</a:t>
            </a:r>
            <a:r>
              <a:rPr lang="en-TW" dirty="0"/>
              <a:t>ndependent accuracy</a:t>
            </a:r>
          </a:p>
          <a:p>
            <a:endParaRPr lang="en-TW" dirty="0"/>
          </a:p>
          <a:p>
            <a:r>
              <a:rPr lang="en-US" dirty="0"/>
              <a:t>Target touching</a:t>
            </a:r>
          </a:p>
          <a:p>
            <a:r>
              <a:rPr lang="en-US" dirty="0"/>
              <a:t>  M</a:t>
            </a:r>
            <a:r>
              <a:rPr lang="en-TW" dirty="0"/>
              <a:t>iss rate, which is the proportion of a user’s misses over all targets</a:t>
            </a:r>
          </a:p>
          <a:p>
            <a:r>
              <a:rPr lang="en-TW" dirty="0"/>
              <a:t>  (holdover is defined as a touch in the previous target location)</a:t>
            </a:r>
          </a:p>
          <a:p>
            <a:r>
              <a:rPr lang="en-TW" dirty="0"/>
              <a:t>  as in previous work</a:t>
            </a:r>
          </a:p>
          <a:p>
            <a:r>
              <a:rPr lang="en-US" dirty="0"/>
              <a:t>  (H</a:t>
            </a:r>
            <a:r>
              <a:rPr lang="en-TW" dirty="0"/>
              <a:t>oldover, locations, target size)</a:t>
            </a:r>
          </a:p>
          <a:p>
            <a:endParaRPr lang="en-TW" dirty="0"/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correlations have a similar strength and would be considered moderate in the context of human-subjects research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Based 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Dancey’s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book statistics without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psychology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TW" dirty="0"/>
          </a:p>
          <a:p>
            <a:r>
              <a:rPr lang="en-TW" dirty="0"/>
              <a:t>  </a:t>
            </a:r>
          </a:p>
          <a:p>
            <a:endParaRPr lang="en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08BB8-1AFA-4506-ACC6-6D99ED8C158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29051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</a:t>
            </a:r>
            <a:r>
              <a:rPr lang="en-TW" dirty="0"/>
              <a:t>etween all four factors and target miss rate</a:t>
            </a:r>
          </a:p>
          <a:p>
            <a:endParaRPr lang="en-TW" dirty="0"/>
          </a:p>
          <a:p>
            <a:r>
              <a:rPr lang="en-TW" dirty="0"/>
              <a:t>interpretation</a:t>
            </a:r>
          </a:p>
          <a:p>
            <a:r>
              <a:rPr lang="en-TW" dirty="0"/>
              <a:t>moderate?</a:t>
            </a:r>
          </a:p>
          <a:p>
            <a:endParaRPr lang="en-TW" dirty="0"/>
          </a:p>
          <a:p>
            <a:r>
              <a:rPr lang="en-US" dirty="0"/>
              <a:t>H</a:t>
            </a:r>
            <a:r>
              <a:rPr lang="en-TW" dirty="0"/>
              <a:t>ow do we calculate the score</a:t>
            </a:r>
          </a:p>
          <a:p>
            <a:endParaRPr lang="en-TW" dirty="0"/>
          </a:p>
          <a:p>
            <a:endParaRPr lang="en-TW" dirty="0"/>
          </a:p>
          <a:p>
            <a:endParaRPr lang="en-TW" dirty="0"/>
          </a:p>
          <a:p>
            <a:r>
              <a:rPr lang="en-US" dirty="0"/>
              <a:t>G</a:t>
            </a:r>
            <a:r>
              <a:rPr lang="en-TW" dirty="0"/>
              <a:t>esture  Analysis</a:t>
            </a:r>
          </a:p>
          <a:p>
            <a:r>
              <a:rPr lang="en-TW" dirty="0"/>
              <a:t>  Dependent accuracy</a:t>
            </a:r>
          </a:p>
          <a:p>
            <a:r>
              <a:rPr lang="en-US" dirty="0"/>
              <a:t>  I</a:t>
            </a:r>
            <a:r>
              <a:rPr lang="en-TW" dirty="0"/>
              <a:t>ndependent accuracy</a:t>
            </a:r>
          </a:p>
          <a:p>
            <a:endParaRPr lang="en-TW" dirty="0"/>
          </a:p>
          <a:p>
            <a:r>
              <a:rPr lang="en-US" dirty="0"/>
              <a:t>Target touching</a:t>
            </a:r>
          </a:p>
          <a:p>
            <a:r>
              <a:rPr lang="en-US" dirty="0"/>
              <a:t>  M</a:t>
            </a:r>
            <a:r>
              <a:rPr lang="en-TW" dirty="0"/>
              <a:t>iss rate, which is the proportion of a user’s misses over all targets</a:t>
            </a:r>
          </a:p>
          <a:p>
            <a:r>
              <a:rPr lang="en-TW" dirty="0"/>
              <a:t>  (holdover is defined as a touch in the previous target location)</a:t>
            </a:r>
          </a:p>
          <a:p>
            <a:r>
              <a:rPr lang="en-TW" dirty="0"/>
              <a:t>  as in previous work</a:t>
            </a:r>
          </a:p>
          <a:p>
            <a:r>
              <a:rPr lang="en-US" dirty="0"/>
              <a:t>  (H</a:t>
            </a:r>
            <a:r>
              <a:rPr lang="en-TW" dirty="0"/>
              <a:t>oldover, locations, target size)</a:t>
            </a:r>
          </a:p>
          <a:p>
            <a:endParaRPr lang="en-TW" dirty="0"/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correlations have a similar strength and would be considered moderate in the context of human-subjects research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Based 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Dancey’s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book statistics without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psychology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TW" dirty="0"/>
          </a:p>
          <a:p>
            <a:r>
              <a:rPr lang="en-TW" dirty="0"/>
              <a:t>  </a:t>
            </a:r>
          </a:p>
          <a:p>
            <a:endParaRPr lang="en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08BB8-1AFA-4506-ACC6-6D99ED8C158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44935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sz="1200" dirty="0">
                <a:solidFill>
                  <a:schemeClr val="accent2"/>
                </a:solidFill>
              </a:rPr>
              <a:t>Assessments</a:t>
            </a:r>
            <a:r>
              <a:rPr lang="en-TW" sz="1200" dirty="0"/>
              <a:t> of </a:t>
            </a:r>
            <a:r>
              <a:rPr lang="en-TW" sz="1200" dirty="0">
                <a:solidFill>
                  <a:schemeClr val="accent2"/>
                </a:solidFill>
              </a:rPr>
              <a:t>cognitive</a:t>
            </a:r>
            <a:r>
              <a:rPr lang="en-TW" sz="1200" dirty="0">
                <a:solidFill>
                  <a:srgbClr val="FFC000"/>
                </a:solidFill>
              </a:rPr>
              <a:t> </a:t>
            </a:r>
            <a:r>
              <a:rPr lang="en-TW" sz="1200" dirty="0">
                <a:solidFill>
                  <a:schemeClr val="accent2"/>
                </a:solidFill>
              </a:rPr>
              <a:t>development</a:t>
            </a:r>
            <a:r>
              <a:rPr lang="en-TW" sz="1200" dirty="0">
                <a:solidFill>
                  <a:srgbClr val="FFC000"/>
                </a:solidFill>
              </a:rPr>
              <a:t> </a:t>
            </a:r>
            <a:r>
              <a:rPr lang="en-TW" sz="1200" dirty="0"/>
              <a:t>are relatively expensive and time consuming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Bullets: t</a:t>
            </a:r>
            <a:r>
              <a:rPr lang="en-TW" dirty="0"/>
              <a:t>oo formal </a:t>
            </a:r>
          </a:p>
          <a:p>
            <a:endParaRPr lang="en-TW" dirty="0"/>
          </a:p>
          <a:p>
            <a:r>
              <a:rPr lang="en-US" dirty="0"/>
              <a:t>C</a:t>
            </a:r>
            <a:r>
              <a:rPr lang="en-TW" dirty="0"/>
              <a:t>ombine into one</a:t>
            </a:r>
          </a:p>
          <a:p>
            <a:endParaRPr lang="en-TW" dirty="0"/>
          </a:p>
          <a:p>
            <a:r>
              <a:rPr lang="en-TW" dirty="0"/>
              <a:t>clipboard </a:t>
            </a:r>
          </a:p>
          <a:p>
            <a:endParaRPr lang="en-TW" dirty="0"/>
          </a:p>
          <a:p>
            <a:r>
              <a:rPr lang="en-US" dirty="0"/>
              <a:t>using</a:t>
            </a:r>
            <a:r>
              <a:rPr lang="en-US" dirty="0">
                <a:solidFill>
                  <a:schemeClr val="accent4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motor skill </a:t>
            </a:r>
            <a:r>
              <a:rPr lang="en-US" dirty="0"/>
              <a:t>and </a:t>
            </a:r>
            <a:r>
              <a:rPr lang="en-US" dirty="0">
                <a:solidFill>
                  <a:schemeClr val="accent2"/>
                </a:solidFill>
              </a:rPr>
              <a:t>executive function </a:t>
            </a:r>
            <a:r>
              <a:rPr lang="en-US" dirty="0"/>
              <a:t>does not provide much additional nuance</a:t>
            </a:r>
            <a:endParaRPr lang="en-TW" dirty="0"/>
          </a:p>
          <a:p>
            <a:endParaRPr lang="en-US" dirty="0"/>
          </a:p>
          <a:p>
            <a:r>
              <a:rPr lang="en-US" dirty="0"/>
              <a:t>, especially given </a:t>
            </a:r>
            <a:r>
              <a:rPr lang="en-US" dirty="0">
                <a:solidFill>
                  <a:schemeClr val="accent2"/>
                </a:solidFill>
              </a:rPr>
              <a:t>the additional overhead</a:t>
            </a:r>
            <a:r>
              <a:rPr lang="en-US" dirty="0"/>
              <a:t> incurred by measuring children’s cognitive development</a:t>
            </a:r>
            <a:endParaRPr lang="en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08BB8-1AFA-4506-ACC6-6D99ED8C158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920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99EC5-E837-1343-BD84-34F2BE6ED70C}" type="datetime1">
              <a:rPr lang="en-US" smtClean="0"/>
              <a:t>9/9/20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788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1D2D4-527B-AE40-A313-7EB6CF1AC04C}" type="datetime1">
              <a:rPr lang="en-US" smtClean="0"/>
              <a:t>9/9/20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365125"/>
            <a:ext cx="2743200" cy="365125"/>
          </a:xfrm>
        </p:spPr>
        <p:txBody>
          <a:bodyPr/>
          <a:lstStyle/>
          <a:p>
            <a:fld id="{EE187D0B-F52B-47F2-BA65-6DA35A202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889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9C504-C43C-EB45-B137-DCEB8D157FD1}" type="datetime1">
              <a:rPr lang="en-US" smtClean="0"/>
              <a:t>9/9/20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661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6B1C4-7C92-9643-9FBF-BF00DFC1282A}" type="datetime1">
              <a:rPr lang="en-US" smtClean="0"/>
              <a:t>9/9/20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654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0271-2291-F84B-A37D-96A9A67E38BE}" type="datetime1">
              <a:rPr lang="en-US" smtClean="0"/>
              <a:t>9/9/20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289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8C012-E005-E94D-9231-A4C3547876BE}" type="datetime1">
              <a:rPr lang="en-US" smtClean="0"/>
              <a:t>9/9/20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736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4C4DC-6891-1D40-B4DD-BD4B15E4F7FA}" type="datetime1">
              <a:rPr lang="en-US" smtClean="0"/>
              <a:t>9/9/20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420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35FE9-10C1-6543-A382-2849C01B7D1F}" type="datetime1">
              <a:rPr lang="en-US" smtClean="0"/>
              <a:t>9/9/20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845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214DC-BDC4-E84D-8983-0885FFFC3BFB}" type="datetime1">
              <a:rPr lang="en-US" smtClean="0"/>
              <a:t>9/9/20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563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7F23-740F-9041-904B-DD6C25DC3902}" type="datetime1">
              <a:rPr lang="en-US" smtClean="0"/>
              <a:t>9/9/20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113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7F9C0-F1BD-F144-81A4-191CFB6B2A73}" type="datetime1">
              <a:rPr lang="en-US" smtClean="0"/>
              <a:t>9/9/20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798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33382-7208-2144-A05B-086EAB93853B}" type="datetime1">
              <a:rPr lang="en-US" smtClean="0"/>
              <a:t>9/9/20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187D0B-F52B-47F2-BA65-6DA35A20223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55" y="5417623"/>
            <a:ext cx="1780345" cy="1780345"/>
          </a:xfrm>
          <a:prstGeom prst="rect">
            <a:avLst/>
          </a:prstGeom>
          <a:effectLst>
            <a:glow rad="76200">
              <a:schemeClr val="tx1"/>
            </a:glow>
          </a:effectLst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9110" y="6183313"/>
            <a:ext cx="2476190" cy="457143"/>
          </a:xfrm>
          <a:prstGeom prst="rect">
            <a:avLst/>
          </a:prstGeom>
          <a:effectLst>
            <a:glow rad="50800">
              <a:schemeClr val="tx1"/>
            </a:glow>
          </a:effectLst>
        </p:spPr>
      </p:pic>
    </p:spTree>
    <p:extLst>
      <p:ext uri="{BB962C8B-B14F-4D97-AF65-F5344CB8AC3E}">
        <p14:creationId xmlns:p14="http://schemas.microsoft.com/office/powerpoint/2010/main" val="21161969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nsplash.com/@mckaelalee?utm_source=unsplash&amp;utm_medium=referral&amp;utm_content=creditCopyText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healthmeasures.net/explore-measurement-systems/nih-toolbox" TargetMode="Externa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microsoft.com/office/2007/relationships/hdphoto" Target="../media/hdphoto1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5.png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0.sv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22.jpg"/><Relationship Id="rId4" Type="http://schemas.openxmlformats.org/officeDocument/2006/relationships/image" Target="../media/image2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0563" y="1600200"/>
            <a:ext cx="9633995" cy="2387600"/>
          </a:xfrm>
        </p:spPr>
        <p:txBody>
          <a:bodyPr>
            <a:noAutofit/>
          </a:bodyPr>
          <a:lstStyle/>
          <a:p>
            <a:br>
              <a:rPr lang="en-US" sz="4400" dirty="0"/>
            </a:br>
            <a:br>
              <a:rPr lang="en-US" sz="4400" dirty="0"/>
            </a:br>
            <a:r>
              <a:rPr lang="en-US" sz="4400" dirty="0"/>
              <a:t> Examining the Link between Children's Cognitive Development and Touchscreen Interaction Patterns 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AB797154-2E64-554C-8EA9-1EA15E2F51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83038"/>
            <a:ext cx="9144000" cy="1274762"/>
          </a:xfrm>
        </p:spPr>
        <p:txBody>
          <a:bodyPr>
            <a:normAutofit/>
          </a:bodyPr>
          <a:lstStyle/>
          <a:p>
            <a:r>
              <a:rPr lang="en-TW" sz="2800" dirty="0"/>
              <a:t>Ziyang Chen</a:t>
            </a:r>
            <a:r>
              <a:rPr lang="en-US" sz="2800" baseline="30000" dirty="0"/>
              <a:t>1</a:t>
            </a:r>
            <a:r>
              <a:rPr lang="en-TW" sz="2800" dirty="0"/>
              <a:t>, </a:t>
            </a:r>
            <a:r>
              <a:rPr lang="en-TW" sz="2800" b="1" dirty="0">
                <a:solidFill>
                  <a:schemeClr val="accent2"/>
                </a:solidFill>
              </a:rPr>
              <a:t>Yu-Peng Chen</a:t>
            </a:r>
            <a:r>
              <a:rPr lang="en-TW" sz="2800" b="1" baseline="30000" dirty="0"/>
              <a:t>1</a:t>
            </a:r>
            <a:r>
              <a:rPr lang="en-TW" sz="2800" dirty="0"/>
              <a:t>, Alex Shaw</a:t>
            </a:r>
            <a:r>
              <a:rPr lang="en-TW" sz="2800" baseline="30000" dirty="0"/>
              <a:t>1</a:t>
            </a:r>
            <a:r>
              <a:rPr lang="en-TW" sz="2800" dirty="0"/>
              <a:t>, Aishat Aloba</a:t>
            </a:r>
            <a:r>
              <a:rPr lang="en-TW" sz="2800" baseline="30000" dirty="0"/>
              <a:t>1</a:t>
            </a:r>
            <a:r>
              <a:rPr lang="en-TW" sz="2800" dirty="0"/>
              <a:t>, </a:t>
            </a:r>
            <a:br>
              <a:rPr lang="en-TW" sz="2800" dirty="0"/>
            </a:br>
            <a:r>
              <a:rPr lang="en-TW" sz="2800" dirty="0"/>
              <a:t>Pavlo Antonenko</a:t>
            </a:r>
            <a:r>
              <a:rPr lang="en-TW" sz="2800" baseline="30000" dirty="0"/>
              <a:t>2</a:t>
            </a:r>
            <a:r>
              <a:rPr lang="en-TW" sz="2800" dirty="0"/>
              <a:t>, Jaime Ruiz</a:t>
            </a:r>
            <a:r>
              <a:rPr lang="en-TW" sz="2800" baseline="30000" dirty="0"/>
              <a:t>1</a:t>
            </a:r>
            <a:r>
              <a:rPr lang="en-TW" sz="2800" dirty="0"/>
              <a:t>, Lisa Anthony</a:t>
            </a:r>
            <a:r>
              <a:rPr lang="en-TW" sz="2800" baseline="30000" dirty="0"/>
              <a:t>1</a:t>
            </a:r>
            <a:endParaRPr lang="en-TW" sz="2800" dirty="0"/>
          </a:p>
        </p:txBody>
      </p:sp>
      <p:sp>
        <p:nvSpPr>
          <p:cNvPr id="7" name="Subtitle 5">
            <a:extLst>
              <a:ext uri="{FF2B5EF4-FFF2-40B4-BE49-F238E27FC236}">
                <a16:creationId xmlns:a16="http://schemas.microsoft.com/office/drawing/2014/main" id="{E22D54F2-5616-2F46-8116-33B3B8533BB8}"/>
              </a:ext>
            </a:extLst>
          </p:cNvPr>
          <p:cNvSpPr txBox="1">
            <a:spLocks/>
          </p:cNvSpPr>
          <p:nvPr/>
        </p:nvSpPr>
        <p:spPr>
          <a:xfrm>
            <a:off x="1524000" y="5105400"/>
            <a:ext cx="9144000" cy="8636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TW" sz="1900" baseline="30000" dirty="0"/>
              <a:t>1</a:t>
            </a:r>
            <a:r>
              <a:rPr lang="en-TW" sz="1900" dirty="0"/>
              <a:t>Dept. of CISE, University of Florida, FL USA</a:t>
            </a:r>
            <a:br>
              <a:rPr lang="en-TW" sz="1900" dirty="0"/>
            </a:br>
            <a:r>
              <a:rPr lang="en-TW" sz="1900" baseline="30000" dirty="0"/>
              <a:t>2</a:t>
            </a:r>
            <a:r>
              <a:rPr lang="en-TW" sz="1900" dirty="0"/>
              <a:t>Sch. of Teaching &amp; Learning, University of Florida, FL USA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D32CFE-238E-8B48-B68D-3913734D1EB5}"/>
              </a:ext>
            </a:extLst>
          </p:cNvPr>
          <p:cNvSpPr/>
          <p:nvPr/>
        </p:nvSpPr>
        <p:spPr>
          <a:xfrm>
            <a:off x="2050242" y="6012359"/>
            <a:ext cx="739855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Ziyang Chen, Yu-Peng Chen, Alex Shaw, </a:t>
            </a:r>
            <a:r>
              <a:rPr lang="en-US" sz="1100" dirty="0" err="1"/>
              <a:t>Aishat</a:t>
            </a:r>
            <a:r>
              <a:rPr lang="en-US" sz="1100" dirty="0"/>
              <a:t> </a:t>
            </a:r>
            <a:r>
              <a:rPr lang="en-US" sz="1100" dirty="0" err="1"/>
              <a:t>Aloba</a:t>
            </a:r>
            <a:r>
              <a:rPr lang="en-US" sz="1100" dirty="0"/>
              <a:t>, </a:t>
            </a:r>
            <a:r>
              <a:rPr lang="en-US" sz="1100" dirty="0" err="1"/>
              <a:t>Pavlo</a:t>
            </a:r>
            <a:r>
              <a:rPr lang="en-US" sz="1100" dirty="0"/>
              <a:t> </a:t>
            </a:r>
            <a:r>
              <a:rPr lang="en-US" sz="1100" dirty="0" err="1"/>
              <a:t>Antonenko</a:t>
            </a:r>
            <a:r>
              <a:rPr lang="en-US" sz="1100" dirty="0"/>
              <a:t>, Jaime Ruiz, and Lisa Anthony. 2020. Examining the Link between Children's Cognitive Development and Touchscreen Interaction Patterns. In </a:t>
            </a:r>
            <a:r>
              <a:rPr lang="en-US" sz="1100" i="1" dirty="0"/>
              <a:t>Proceedings of 2020 ACM International Conference on Multimodal Interaction (ICMI ‘20), October 25-29, Virtual event, Netherlands.</a:t>
            </a:r>
            <a:r>
              <a:rPr lang="en-US" sz="1100" dirty="0"/>
              <a:t> ACM, New York, NY, USA, 4 pages. https://</a:t>
            </a:r>
            <a:r>
              <a:rPr lang="en-US" sz="1100" dirty="0" err="1"/>
              <a:t>doi.org</a:t>
            </a:r>
            <a:r>
              <a:rPr lang="en-US" sz="1100" dirty="0"/>
              <a:t>/10.1145/3382507.3418841 </a:t>
            </a:r>
          </a:p>
        </p:txBody>
      </p:sp>
    </p:spTree>
    <p:extLst>
      <p:ext uri="{BB962C8B-B14F-4D97-AF65-F5344CB8AC3E}">
        <p14:creationId xmlns:p14="http://schemas.microsoft.com/office/powerpoint/2010/main" val="3502566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people looking at a phone&#10;&#10;Description automatically generated">
            <a:extLst>
              <a:ext uri="{FF2B5EF4-FFF2-40B4-BE49-F238E27FC236}">
                <a16:creationId xmlns:a16="http://schemas.microsoft.com/office/drawing/2014/main" id="{3CC0B3D0-12F9-F444-9087-C93748B893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58" b="816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1A82538-5377-3D4B-B101-E37E6838EC72}"/>
              </a:ext>
            </a:extLst>
          </p:cNvPr>
          <p:cNvSpPr/>
          <p:nvPr/>
        </p:nvSpPr>
        <p:spPr>
          <a:xfrm>
            <a:off x="0" y="6488668"/>
            <a:ext cx="34619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Photo by </a:t>
            </a:r>
            <a:r>
              <a:rPr lang="en-US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McKaela Lee</a:t>
            </a:r>
            <a:r>
              <a:rPr lang="en-US" dirty="0"/>
              <a:t> on </a:t>
            </a:r>
            <a:r>
              <a:rPr lang="en-US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endParaRPr lang="en-TW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66E7F80-3434-B24C-B80E-3D10DCE18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64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A35F5-D69C-344A-B68A-FA086C3AA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W" dirty="0"/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AAF96-8267-564F-95F3-CFFC76820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0024"/>
            <a:ext cx="6106114" cy="408781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TW" sz="1100" dirty="0"/>
          </a:p>
          <a:p>
            <a:r>
              <a:rPr lang="en-TW" sz="3200" dirty="0"/>
              <a:t>Age</a:t>
            </a:r>
            <a:endParaRPr lang="en-TW" sz="2800" dirty="0"/>
          </a:p>
          <a:p>
            <a:pPr lvl="1">
              <a:buClr>
                <a:schemeClr val="tx1"/>
              </a:buClr>
            </a:pPr>
            <a:r>
              <a:rPr lang="en-TW" sz="2800" dirty="0">
                <a:solidFill>
                  <a:schemeClr val="accent2"/>
                </a:solidFill>
              </a:rPr>
              <a:t>Younger children</a:t>
            </a:r>
            <a:r>
              <a:rPr lang="en-TW" sz="2800" dirty="0"/>
              <a:t>’s touchscreen interactions differ from those of </a:t>
            </a:r>
            <a:r>
              <a:rPr lang="en-TW" sz="2800" dirty="0">
                <a:solidFill>
                  <a:schemeClr val="accent2"/>
                </a:solidFill>
              </a:rPr>
              <a:t>older children</a:t>
            </a:r>
            <a:r>
              <a:rPr lang="en-TW" sz="2800" dirty="0"/>
              <a:t> and </a:t>
            </a:r>
            <a:r>
              <a:rPr lang="en-TW" sz="2800" dirty="0">
                <a:solidFill>
                  <a:schemeClr val="accent2"/>
                </a:solidFill>
              </a:rPr>
              <a:t>adults </a:t>
            </a:r>
            <a:r>
              <a:rPr lang="en-TW" sz="2800" dirty="0"/>
              <a:t>(Woodward et al. CHI 2016)</a:t>
            </a:r>
          </a:p>
          <a:p>
            <a:pPr lvl="1">
              <a:buClr>
                <a:schemeClr val="tx1"/>
              </a:buClr>
            </a:pPr>
            <a:endParaRPr lang="en-TW" sz="1200" dirty="0"/>
          </a:p>
          <a:p>
            <a:r>
              <a:rPr lang="en-TW" sz="3200" dirty="0"/>
              <a:t>Cognitive development</a:t>
            </a:r>
          </a:p>
          <a:p>
            <a:pPr lvl="1"/>
            <a:r>
              <a:rPr lang="en-TW" sz="2800" dirty="0"/>
              <a:t>There could be large variations in </a:t>
            </a:r>
            <a:r>
              <a:rPr lang="en-US" sz="2800" dirty="0">
                <a:solidFill>
                  <a:schemeClr val="accent2"/>
                </a:solidFill>
              </a:rPr>
              <a:t>cognitive development </a:t>
            </a:r>
            <a:r>
              <a:rPr lang="en-US" sz="2800" dirty="0"/>
              <a:t>within age groups (Santrock. 2006)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A8DB3A-3137-294C-BBC2-3D21A384E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3</a:t>
            </a:fld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DE1C906-4203-B642-87C1-921944B72F75}"/>
              </a:ext>
            </a:extLst>
          </p:cNvPr>
          <p:cNvSpPr/>
          <p:nvPr/>
        </p:nvSpPr>
        <p:spPr>
          <a:xfrm>
            <a:off x="6677614" y="5630858"/>
            <a:ext cx="49428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TW" sz="2400" dirty="0"/>
              <a:t>(Woodward et al. CHI 2016)</a:t>
            </a:r>
          </a:p>
        </p:txBody>
      </p:sp>
      <p:pic>
        <p:nvPicPr>
          <p:cNvPr id="42" name="Picture 41" descr="A screenshot of a cell phone&#10;&#10;Description automatically generated">
            <a:extLst>
              <a:ext uri="{FF2B5EF4-FFF2-40B4-BE49-F238E27FC236}">
                <a16:creationId xmlns:a16="http://schemas.microsoft.com/office/drawing/2014/main" id="{1DEF7D3B-931F-C746-939A-AE8702DEC2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015" y="1797600"/>
            <a:ext cx="4694084" cy="3726346"/>
          </a:xfrm>
          <a:prstGeom prst="rect">
            <a:avLst/>
          </a:prstGeom>
        </p:spPr>
      </p:pic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9DD9CCA9-C12D-844E-AD35-98F1863A8AE8}"/>
              </a:ext>
            </a:extLst>
          </p:cNvPr>
          <p:cNvCxnSpPr/>
          <p:nvPr/>
        </p:nvCxnSpPr>
        <p:spPr>
          <a:xfrm flipV="1">
            <a:off x="7528514" y="2174631"/>
            <a:ext cx="3671888" cy="785813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9029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2941A9E8-0992-8046-B739-6F9DBAE61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470024"/>
            <a:ext cx="6568130" cy="335548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TW" sz="1100" dirty="0"/>
          </a:p>
          <a:p>
            <a:r>
              <a:rPr lang="en-US" sz="3200" dirty="0"/>
              <a:t>Is age a sufficiently sensitive factor? </a:t>
            </a:r>
          </a:p>
          <a:p>
            <a:endParaRPr lang="en-US" sz="3200" dirty="0"/>
          </a:p>
          <a:p>
            <a:r>
              <a:rPr lang="en-US" sz="3200" dirty="0"/>
              <a:t>Children’s </a:t>
            </a:r>
            <a:r>
              <a:rPr lang="en-US" sz="3200" dirty="0">
                <a:solidFill>
                  <a:schemeClr val="accent2"/>
                </a:solidFill>
              </a:rPr>
              <a:t>touchscreen interaction</a:t>
            </a:r>
            <a:r>
              <a:rPr lang="en-US" sz="3200" dirty="0"/>
              <a:t> and </a:t>
            </a:r>
            <a:r>
              <a:rPr lang="en-US" sz="3200" dirty="0">
                <a:solidFill>
                  <a:schemeClr val="accent2"/>
                </a:solidFill>
              </a:rPr>
              <a:t>cognitive development</a:t>
            </a:r>
            <a:endParaRPr lang="en-TW" sz="2800" dirty="0"/>
          </a:p>
          <a:p>
            <a:pPr lvl="1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3536D3-A2A1-644F-8395-1D0BDF73D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W" dirty="0"/>
              <a:t>Motivation</a:t>
            </a:r>
          </a:p>
        </p:txBody>
      </p:sp>
      <p:sp>
        <p:nvSpPr>
          <p:cNvPr id="61" name="Slide Number Placeholder 60">
            <a:extLst>
              <a:ext uri="{FF2B5EF4-FFF2-40B4-BE49-F238E27FC236}">
                <a16:creationId xmlns:a16="http://schemas.microsoft.com/office/drawing/2014/main" id="{C2A69EC1-511A-6045-9F46-D360F6418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4</a:t>
            </a:fld>
            <a:endParaRPr lang="en-US" dirty="0"/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44B9C08A-BFAB-9042-88A5-92EA5A130536}"/>
              </a:ext>
            </a:extLst>
          </p:cNvPr>
          <p:cNvGrpSpPr/>
          <p:nvPr/>
        </p:nvGrpSpPr>
        <p:grpSpPr>
          <a:xfrm>
            <a:off x="7204671" y="961047"/>
            <a:ext cx="4982043" cy="4800861"/>
            <a:chOff x="7178670" y="846665"/>
            <a:chExt cx="4982043" cy="4800861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A0FEE29A-82E6-CC43-B2BB-446B3B015F30}"/>
                </a:ext>
              </a:extLst>
            </p:cNvPr>
            <p:cNvGrpSpPr/>
            <p:nvPr/>
          </p:nvGrpSpPr>
          <p:grpSpPr>
            <a:xfrm>
              <a:off x="7178670" y="846665"/>
              <a:ext cx="4982043" cy="4532714"/>
              <a:chOff x="7331935" y="571338"/>
              <a:chExt cx="4982043" cy="4532714"/>
            </a:xfrm>
          </p:grpSpPr>
          <p:sp>
            <p:nvSpPr>
              <p:cNvPr id="62" name="Oval Callout 61">
                <a:extLst>
                  <a:ext uri="{FF2B5EF4-FFF2-40B4-BE49-F238E27FC236}">
                    <a16:creationId xmlns:a16="http://schemas.microsoft.com/office/drawing/2014/main" id="{5B6F9D9E-3DD8-3743-9680-0FD09DD4D70B}"/>
                  </a:ext>
                </a:extLst>
              </p:cNvPr>
              <p:cNvSpPr/>
              <p:nvPr/>
            </p:nvSpPr>
            <p:spPr>
              <a:xfrm>
                <a:off x="7516214" y="607854"/>
                <a:ext cx="1615316" cy="869572"/>
              </a:xfrm>
              <a:prstGeom prst="wedgeEllipseCallout">
                <a:avLst>
                  <a:gd name="adj1" fmla="val 9954"/>
                  <a:gd name="adj2" fmla="val 74037"/>
                </a:avLst>
              </a:prstGeom>
              <a:noFill/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TW" dirty="0"/>
                  <a:t>I’m 5 years old.</a:t>
                </a:r>
              </a:p>
            </p:txBody>
          </p:sp>
          <p:sp>
            <p:nvSpPr>
              <p:cNvPr id="63" name="Oval Callout 62">
                <a:extLst>
                  <a:ext uri="{FF2B5EF4-FFF2-40B4-BE49-F238E27FC236}">
                    <a16:creationId xmlns:a16="http://schemas.microsoft.com/office/drawing/2014/main" id="{031F14A6-221C-7640-A072-EA8D3910830B}"/>
                  </a:ext>
                </a:extLst>
              </p:cNvPr>
              <p:cNvSpPr/>
              <p:nvPr/>
            </p:nvSpPr>
            <p:spPr>
              <a:xfrm>
                <a:off x="7331935" y="3094827"/>
                <a:ext cx="1549400" cy="691394"/>
              </a:xfrm>
              <a:prstGeom prst="wedgeEllipseCallout">
                <a:avLst>
                  <a:gd name="adj1" fmla="val 26006"/>
                  <a:gd name="adj2" fmla="val 83454"/>
                </a:avLst>
              </a:prstGeom>
              <a:noFill/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TW" dirty="0"/>
                  <a:t>I’m 4 years old.</a:t>
                </a:r>
              </a:p>
            </p:txBody>
          </p:sp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CF50B85A-82C1-7A4A-8780-456B9D123532}"/>
                  </a:ext>
                </a:extLst>
              </p:cNvPr>
              <p:cNvGrpSpPr/>
              <p:nvPr/>
            </p:nvGrpSpPr>
            <p:grpSpPr>
              <a:xfrm>
                <a:off x="8157345" y="3597327"/>
                <a:ext cx="1422400" cy="1422400"/>
                <a:chOff x="4885996" y="5438775"/>
                <a:chExt cx="1422400" cy="1422400"/>
              </a:xfrm>
            </p:grpSpPr>
            <p:pic>
              <p:nvPicPr>
                <p:cNvPr id="65" name="Graphic 64" descr="School girl">
                  <a:extLst>
                    <a:ext uri="{FF2B5EF4-FFF2-40B4-BE49-F238E27FC236}">
                      <a16:creationId xmlns:a16="http://schemas.microsoft.com/office/drawing/2014/main" id="{43EE2E00-712B-304F-99F5-F41BDD28352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85996" y="5438775"/>
                  <a:ext cx="1422400" cy="1422400"/>
                </a:xfrm>
                <a:prstGeom prst="rect">
                  <a:avLst/>
                </a:prstGeom>
              </p:spPr>
            </p:pic>
            <p:sp>
              <p:nvSpPr>
                <p:cNvPr id="66" name="Arc 65">
                  <a:extLst>
                    <a:ext uri="{FF2B5EF4-FFF2-40B4-BE49-F238E27FC236}">
                      <a16:creationId xmlns:a16="http://schemas.microsoft.com/office/drawing/2014/main" id="{FB7F769C-1B6B-FE40-AD2E-641EFF16C80D}"/>
                    </a:ext>
                  </a:extLst>
                </p:cNvPr>
                <p:cNvSpPr/>
                <p:nvPr/>
              </p:nvSpPr>
              <p:spPr>
                <a:xfrm rot="9594419">
                  <a:off x="5496614" y="5893197"/>
                  <a:ext cx="307979" cy="216727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TW"/>
                </a:p>
              </p:txBody>
            </p:sp>
            <p:grpSp>
              <p:nvGrpSpPr>
                <p:cNvPr id="67" name="Group 66">
                  <a:extLst>
                    <a:ext uri="{FF2B5EF4-FFF2-40B4-BE49-F238E27FC236}">
                      <a16:creationId xmlns:a16="http://schemas.microsoft.com/office/drawing/2014/main" id="{DB683D4B-7CED-8C47-88EF-355C2B7274FD}"/>
                    </a:ext>
                  </a:extLst>
                </p:cNvPr>
                <p:cNvGrpSpPr/>
                <p:nvPr/>
              </p:nvGrpSpPr>
              <p:grpSpPr>
                <a:xfrm>
                  <a:off x="5535744" y="5941139"/>
                  <a:ext cx="122904" cy="106524"/>
                  <a:chOff x="8406580" y="5041901"/>
                  <a:chExt cx="122904" cy="106524"/>
                </a:xfrm>
              </p:grpSpPr>
              <p:cxnSp>
                <p:nvCxnSpPr>
                  <p:cNvPr id="68" name="Straight Connector 67">
                    <a:extLst>
                      <a:ext uri="{FF2B5EF4-FFF2-40B4-BE49-F238E27FC236}">
                        <a16:creationId xmlns:a16="http://schemas.microsoft.com/office/drawing/2014/main" id="{EDDC1CFB-D6BD-C64E-A6C4-569D1161F54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406580" y="5047508"/>
                    <a:ext cx="0" cy="100917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Straight Connector 68">
                    <a:extLst>
                      <a:ext uri="{FF2B5EF4-FFF2-40B4-BE49-F238E27FC236}">
                        <a16:creationId xmlns:a16="http://schemas.microsoft.com/office/drawing/2014/main" id="{C9DA9F8C-F931-EC4C-9F16-72BEE139E8E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529484" y="5041901"/>
                    <a:ext cx="0" cy="100917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D77B36F6-FB76-0645-A4C9-9F259A72A2B8}"/>
                  </a:ext>
                </a:extLst>
              </p:cNvPr>
              <p:cNvGrpSpPr/>
              <p:nvPr/>
            </p:nvGrpSpPr>
            <p:grpSpPr>
              <a:xfrm>
                <a:off x="8095893" y="1447342"/>
                <a:ext cx="1422400" cy="1422400"/>
                <a:chOff x="4047796" y="4402265"/>
                <a:chExt cx="1422400" cy="1422400"/>
              </a:xfrm>
            </p:grpSpPr>
            <p:pic>
              <p:nvPicPr>
                <p:cNvPr id="71" name="Graphic 70" descr="School boy">
                  <a:extLst>
                    <a:ext uri="{FF2B5EF4-FFF2-40B4-BE49-F238E27FC236}">
                      <a16:creationId xmlns:a16="http://schemas.microsoft.com/office/drawing/2014/main" id="{2818E5F9-BA98-1349-819F-5B65E427615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047796" y="4402265"/>
                  <a:ext cx="1422400" cy="1422400"/>
                </a:xfrm>
                <a:prstGeom prst="rect">
                  <a:avLst/>
                </a:prstGeom>
              </p:spPr>
            </p:pic>
            <p:sp>
              <p:nvSpPr>
                <p:cNvPr id="72" name="Arc 71">
                  <a:extLst>
                    <a:ext uri="{FF2B5EF4-FFF2-40B4-BE49-F238E27FC236}">
                      <a16:creationId xmlns:a16="http://schemas.microsoft.com/office/drawing/2014/main" id="{2B1881DE-9A6E-914B-A893-CDD5C279389A}"/>
                    </a:ext>
                  </a:extLst>
                </p:cNvPr>
                <p:cNvSpPr/>
                <p:nvPr/>
              </p:nvSpPr>
              <p:spPr>
                <a:xfrm rot="9594419">
                  <a:off x="4706606" y="4882055"/>
                  <a:ext cx="307979" cy="216727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TW"/>
                </a:p>
              </p:txBody>
            </p:sp>
            <p:grpSp>
              <p:nvGrpSpPr>
                <p:cNvPr id="73" name="Group 72">
                  <a:extLst>
                    <a:ext uri="{FF2B5EF4-FFF2-40B4-BE49-F238E27FC236}">
                      <a16:creationId xmlns:a16="http://schemas.microsoft.com/office/drawing/2014/main" id="{F49CE35B-580E-8E4D-B300-E598E47CF5DC}"/>
                    </a:ext>
                  </a:extLst>
                </p:cNvPr>
                <p:cNvGrpSpPr/>
                <p:nvPr/>
              </p:nvGrpSpPr>
              <p:grpSpPr>
                <a:xfrm>
                  <a:off x="4763092" y="4883125"/>
                  <a:ext cx="122904" cy="106524"/>
                  <a:chOff x="8558980" y="5329768"/>
                  <a:chExt cx="122904" cy="106524"/>
                </a:xfrm>
              </p:grpSpPr>
              <p:cxnSp>
                <p:nvCxnSpPr>
                  <p:cNvPr id="74" name="Straight Connector 73">
                    <a:extLst>
                      <a:ext uri="{FF2B5EF4-FFF2-40B4-BE49-F238E27FC236}">
                        <a16:creationId xmlns:a16="http://schemas.microsoft.com/office/drawing/2014/main" id="{5B065F30-B328-674D-9729-F21B9971E6D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558980" y="5335375"/>
                    <a:ext cx="0" cy="100917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5" name="Straight Connector 74">
                    <a:extLst>
                      <a:ext uri="{FF2B5EF4-FFF2-40B4-BE49-F238E27FC236}">
                        <a16:creationId xmlns:a16="http://schemas.microsoft.com/office/drawing/2014/main" id="{D61822BA-BF04-A047-AD19-DA7CC54CCF4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681884" y="5329768"/>
                    <a:ext cx="0" cy="100917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9C9D6DC5-B5F7-D94E-A2AF-B5CCB886ADE9}"/>
                  </a:ext>
                </a:extLst>
              </p:cNvPr>
              <p:cNvGrpSpPr/>
              <p:nvPr/>
            </p:nvGrpSpPr>
            <p:grpSpPr>
              <a:xfrm>
                <a:off x="10220633" y="3010707"/>
                <a:ext cx="2093345" cy="2093345"/>
                <a:chOff x="4379961" y="-12558"/>
                <a:chExt cx="2093345" cy="2093345"/>
              </a:xfrm>
            </p:grpSpPr>
            <p:pic>
              <p:nvPicPr>
                <p:cNvPr id="79" name="Graphic 78" descr="Male profile">
                  <a:extLst>
                    <a:ext uri="{FF2B5EF4-FFF2-40B4-BE49-F238E27FC236}">
                      <a16:creationId xmlns:a16="http://schemas.microsoft.com/office/drawing/2014/main" id="{8EFA2E98-474D-604E-BEA9-709BF3D49CA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79961" y="-12558"/>
                  <a:ext cx="2093345" cy="2093345"/>
                </a:xfrm>
                <a:prstGeom prst="rect">
                  <a:avLst/>
                </a:prstGeom>
              </p:spPr>
            </p:pic>
            <p:sp>
              <p:nvSpPr>
                <p:cNvPr id="80" name="Rounded Rectangle 79">
                  <a:extLst>
                    <a:ext uri="{FF2B5EF4-FFF2-40B4-BE49-F238E27FC236}">
                      <a16:creationId xmlns:a16="http://schemas.microsoft.com/office/drawing/2014/main" id="{A6B3BD1D-2FC8-6046-84FB-72C8AC37A89E}"/>
                    </a:ext>
                  </a:extLst>
                </p:cNvPr>
                <p:cNvSpPr/>
                <p:nvPr/>
              </p:nvSpPr>
              <p:spPr>
                <a:xfrm>
                  <a:off x="4986420" y="1285262"/>
                  <a:ext cx="875810" cy="405426"/>
                </a:xfrm>
                <a:prstGeom prst="roundRect">
                  <a:avLst/>
                </a:prstGeom>
                <a:solidFill>
                  <a:schemeClr val="dk1">
                    <a:alpha val="9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TW" sz="3200" dirty="0"/>
                    <a:t>NIH</a:t>
                  </a:r>
                </a:p>
              </p:txBody>
            </p:sp>
          </p:grpSp>
          <p:sp>
            <p:nvSpPr>
              <p:cNvPr id="86" name="Oval Callout 85">
                <a:extLst>
                  <a:ext uri="{FF2B5EF4-FFF2-40B4-BE49-F238E27FC236}">
                    <a16:creationId xmlns:a16="http://schemas.microsoft.com/office/drawing/2014/main" id="{3B9D33AB-0927-0A41-9706-4EABB24DD5B0}"/>
                  </a:ext>
                </a:extLst>
              </p:cNvPr>
              <p:cNvSpPr/>
              <p:nvPr/>
            </p:nvSpPr>
            <p:spPr>
              <a:xfrm>
                <a:off x="9229917" y="571338"/>
                <a:ext cx="1671430" cy="719615"/>
              </a:xfrm>
              <a:prstGeom prst="wedgeEllipseCallout">
                <a:avLst>
                  <a:gd name="adj1" fmla="val 38915"/>
                  <a:gd name="adj2" fmla="val 68081"/>
                </a:avLst>
              </a:prstGeom>
              <a:noFill/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TW" dirty="0"/>
                  <a:t>Your score is 59</a:t>
                </a:r>
              </a:p>
            </p:txBody>
          </p:sp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82BC98AA-37A9-C342-9431-DF4478037129}"/>
                  </a:ext>
                </a:extLst>
              </p:cNvPr>
              <p:cNvGrpSpPr/>
              <p:nvPr/>
            </p:nvGrpSpPr>
            <p:grpSpPr>
              <a:xfrm>
                <a:off x="10266929" y="906073"/>
                <a:ext cx="2047049" cy="2047049"/>
                <a:chOff x="7474199" y="4378511"/>
                <a:chExt cx="2047049" cy="2047049"/>
              </a:xfrm>
            </p:grpSpPr>
            <p:pic>
              <p:nvPicPr>
                <p:cNvPr id="90" name="Graphic 89" descr="Female Profile">
                  <a:extLst>
                    <a:ext uri="{FF2B5EF4-FFF2-40B4-BE49-F238E27FC236}">
                      <a16:creationId xmlns:a16="http://schemas.microsoft.com/office/drawing/2014/main" id="{5CD06E22-620B-D342-8178-76DFD21297C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74199" y="4378511"/>
                  <a:ext cx="2047049" cy="2047049"/>
                </a:xfrm>
                <a:prstGeom prst="rect">
                  <a:avLst/>
                </a:prstGeom>
              </p:spPr>
            </p:pic>
            <p:sp>
              <p:nvSpPr>
                <p:cNvPr id="91" name="Rounded Rectangle 90">
                  <a:extLst>
                    <a:ext uri="{FF2B5EF4-FFF2-40B4-BE49-F238E27FC236}">
                      <a16:creationId xmlns:a16="http://schemas.microsoft.com/office/drawing/2014/main" id="{E89CA3FB-4A83-BA47-9A2C-F710F4491E2D}"/>
                    </a:ext>
                  </a:extLst>
                </p:cNvPr>
                <p:cNvSpPr/>
                <p:nvPr/>
              </p:nvSpPr>
              <p:spPr>
                <a:xfrm>
                  <a:off x="8059818" y="5627002"/>
                  <a:ext cx="875810" cy="405426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TW" sz="3200" dirty="0"/>
                    <a:t>NIH</a:t>
                  </a:r>
                </a:p>
              </p:txBody>
            </p:sp>
          </p:grpSp>
          <p:sp>
            <p:nvSpPr>
              <p:cNvPr id="93" name="Oval Callout 92">
                <a:extLst>
                  <a:ext uri="{FF2B5EF4-FFF2-40B4-BE49-F238E27FC236}">
                    <a16:creationId xmlns:a16="http://schemas.microsoft.com/office/drawing/2014/main" id="{EB1193A1-FAFD-8D44-8C28-66518D842EE0}"/>
                  </a:ext>
                </a:extLst>
              </p:cNvPr>
              <p:cNvSpPr/>
              <p:nvPr/>
            </p:nvSpPr>
            <p:spPr>
              <a:xfrm>
                <a:off x="9131530" y="2885848"/>
                <a:ext cx="1748871" cy="691395"/>
              </a:xfrm>
              <a:prstGeom prst="wedgeEllipseCallout">
                <a:avLst>
                  <a:gd name="adj1" fmla="val 42988"/>
                  <a:gd name="adj2" fmla="val 57226"/>
                </a:avLst>
              </a:prstGeom>
              <a:noFill/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TW" dirty="0"/>
                  <a:t>Your score is 72</a:t>
                </a:r>
              </a:p>
            </p:txBody>
          </p:sp>
        </p:grp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08D85952-95D4-8843-AA01-331DCD17E9AC}"/>
                </a:ext>
              </a:extLst>
            </p:cNvPr>
            <p:cNvSpPr/>
            <p:nvPr/>
          </p:nvSpPr>
          <p:spPr>
            <a:xfrm>
              <a:off x="7362949" y="5171470"/>
              <a:ext cx="4452814" cy="47605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TW" sz="2000" dirty="0"/>
                <a:t>Cognitive Development Test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5452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2941A9E8-0992-8046-B739-6F9DBAE61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470024"/>
            <a:ext cx="6568130" cy="335548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TW" sz="1100" dirty="0"/>
          </a:p>
          <a:p>
            <a:r>
              <a:rPr lang="en-US" sz="3200" dirty="0"/>
              <a:t>Is age a sufficiently sensitive factor?</a:t>
            </a:r>
          </a:p>
          <a:p>
            <a:pPr lvl="1"/>
            <a:r>
              <a:rPr lang="en-US" sz="2800" dirty="0"/>
              <a:t>May be too </a:t>
            </a:r>
            <a:r>
              <a:rPr lang="en-US" sz="2800" dirty="0">
                <a:solidFill>
                  <a:schemeClr val="accent2"/>
                </a:solidFill>
              </a:rPr>
              <a:t>coarse</a:t>
            </a:r>
            <a:r>
              <a:rPr lang="en-US" sz="2800" dirty="0"/>
              <a:t> </a:t>
            </a:r>
          </a:p>
          <a:p>
            <a:endParaRPr lang="en-US" sz="3200" dirty="0"/>
          </a:p>
          <a:p>
            <a:r>
              <a:rPr lang="en-US" sz="3200" dirty="0"/>
              <a:t>Children’s </a:t>
            </a:r>
            <a:r>
              <a:rPr lang="en-US" sz="3200" dirty="0">
                <a:solidFill>
                  <a:schemeClr val="accent2"/>
                </a:solidFill>
              </a:rPr>
              <a:t>touchscreen interaction</a:t>
            </a:r>
            <a:r>
              <a:rPr lang="en-US" sz="3200" dirty="0"/>
              <a:t> and </a:t>
            </a:r>
            <a:r>
              <a:rPr lang="en-US" sz="3200" dirty="0">
                <a:solidFill>
                  <a:schemeClr val="accent2"/>
                </a:solidFill>
              </a:rPr>
              <a:t>cognitive development</a:t>
            </a:r>
            <a:endParaRPr lang="en-TW" sz="2800" dirty="0"/>
          </a:p>
          <a:p>
            <a:pPr lvl="1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3536D3-A2A1-644F-8395-1D0BDF73D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W" dirty="0"/>
              <a:t>Motivation</a:t>
            </a:r>
          </a:p>
        </p:txBody>
      </p:sp>
      <p:sp>
        <p:nvSpPr>
          <p:cNvPr id="61" name="Slide Number Placeholder 60">
            <a:extLst>
              <a:ext uri="{FF2B5EF4-FFF2-40B4-BE49-F238E27FC236}">
                <a16:creationId xmlns:a16="http://schemas.microsoft.com/office/drawing/2014/main" id="{C2A69EC1-511A-6045-9F46-D360F6418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5</a:t>
            </a:fld>
            <a:endParaRPr lang="en-US" dirty="0"/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44B9C08A-BFAB-9042-88A5-92EA5A130536}"/>
              </a:ext>
            </a:extLst>
          </p:cNvPr>
          <p:cNvGrpSpPr/>
          <p:nvPr/>
        </p:nvGrpSpPr>
        <p:grpSpPr>
          <a:xfrm>
            <a:off x="7204671" y="961047"/>
            <a:ext cx="4982043" cy="4800861"/>
            <a:chOff x="7178670" y="846665"/>
            <a:chExt cx="4982043" cy="4800861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A0FEE29A-82E6-CC43-B2BB-446B3B015F30}"/>
                </a:ext>
              </a:extLst>
            </p:cNvPr>
            <p:cNvGrpSpPr/>
            <p:nvPr/>
          </p:nvGrpSpPr>
          <p:grpSpPr>
            <a:xfrm>
              <a:off x="7178670" y="846665"/>
              <a:ext cx="4982043" cy="4532714"/>
              <a:chOff x="7331935" y="571338"/>
              <a:chExt cx="4982043" cy="4532714"/>
            </a:xfrm>
          </p:grpSpPr>
          <p:sp>
            <p:nvSpPr>
              <p:cNvPr id="62" name="Oval Callout 61">
                <a:extLst>
                  <a:ext uri="{FF2B5EF4-FFF2-40B4-BE49-F238E27FC236}">
                    <a16:creationId xmlns:a16="http://schemas.microsoft.com/office/drawing/2014/main" id="{5B6F9D9E-3DD8-3743-9680-0FD09DD4D70B}"/>
                  </a:ext>
                </a:extLst>
              </p:cNvPr>
              <p:cNvSpPr/>
              <p:nvPr/>
            </p:nvSpPr>
            <p:spPr>
              <a:xfrm>
                <a:off x="7516214" y="607854"/>
                <a:ext cx="1615316" cy="869572"/>
              </a:xfrm>
              <a:prstGeom prst="wedgeEllipseCallout">
                <a:avLst>
                  <a:gd name="adj1" fmla="val 9954"/>
                  <a:gd name="adj2" fmla="val 74037"/>
                </a:avLst>
              </a:prstGeom>
              <a:noFill/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TW" dirty="0"/>
                  <a:t>I’m 5 years old.</a:t>
                </a:r>
              </a:p>
            </p:txBody>
          </p:sp>
          <p:sp>
            <p:nvSpPr>
              <p:cNvPr id="63" name="Oval Callout 62">
                <a:extLst>
                  <a:ext uri="{FF2B5EF4-FFF2-40B4-BE49-F238E27FC236}">
                    <a16:creationId xmlns:a16="http://schemas.microsoft.com/office/drawing/2014/main" id="{031F14A6-221C-7640-A072-EA8D3910830B}"/>
                  </a:ext>
                </a:extLst>
              </p:cNvPr>
              <p:cNvSpPr/>
              <p:nvPr/>
            </p:nvSpPr>
            <p:spPr>
              <a:xfrm>
                <a:off x="7331935" y="3094827"/>
                <a:ext cx="1549400" cy="691394"/>
              </a:xfrm>
              <a:prstGeom prst="wedgeEllipseCallout">
                <a:avLst>
                  <a:gd name="adj1" fmla="val 26006"/>
                  <a:gd name="adj2" fmla="val 83454"/>
                </a:avLst>
              </a:prstGeom>
              <a:noFill/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TW" dirty="0"/>
                  <a:t>I’m 4 years old.</a:t>
                </a:r>
              </a:p>
            </p:txBody>
          </p:sp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CF50B85A-82C1-7A4A-8780-456B9D123532}"/>
                  </a:ext>
                </a:extLst>
              </p:cNvPr>
              <p:cNvGrpSpPr/>
              <p:nvPr/>
            </p:nvGrpSpPr>
            <p:grpSpPr>
              <a:xfrm>
                <a:off x="8157345" y="3597327"/>
                <a:ext cx="1422400" cy="1422400"/>
                <a:chOff x="4885996" y="5438775"/>
                <a:chExt cx="1422400" cy="1422400"/>
              </a:xfrm>
            </p:grpSpPr>
            <p:pic>
              <p:nvPicPr>
                <p:cNvPr id="65" name="Graphic 64" descr="School girl">
                  <a:extLst>
                    <a:ext uri="{FF2B5EF4-FFF2-40B4-BE49-F238E27FC236}">
                      <a16:creationId xmlns:a16="http://schemas.microsoft.com/office/drawing/2014/main" id="{43EE2E00-712B-304F-99F5-F41BDD28352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85996" y="5438775"/>
                  <a:ext cx="1422400" cy="1422400"/>
                </a:xfrm>
                <a:prstGeom prst="rect">
                  <a:avLst/>
                </a:prstGeom>
              </p:spPr>
            </p:pic>
            <p:sp>
              <p:nvSpPr>
                <p:cNvPr id="66" name="Arc 65">
                  <a:extLst>
                    <a:ext uri="{FF2B5EF4-FFF2-40B4-BE49-F238E27FC236}">
                      <a16:creationId xmlns:a16="http://schemas.microsoft.com/office/drawing/2014/main" id="{FB7F769C-1B6B-FE40-AD2E-641EFF16C80D}"/>
                    </a:ext>
                  </a:extLst>
                </p:cNvPr>
                <p:cNvSpPr/>
                <p:nvPr/>
              </p:nvSpPr>
              <p:spPr>
                <a:xfrm rot="9594419">
                  <a:off x="5496614" y="5893197"/>
                  <a:ext cx="307979" cy="216727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TW"/>
                </a:p>
              </p:txBody>
            </p:sp>
            <p:grpSp>
              <p:nvGrpSpPr>
                <p:cNvPr id="67" name="Group 66">
                  <a:extLst>
                    <a:ext uri="{FF2B5EF4-FFF2-40B4-BE49-F238E27FC236}">
                      <a16:creationId xmlns:a16="http://schemas.microsoft.com/office/drawing/2014/main" id="{DB683D4B-7CED-8C47-88EF-355C2B7274FD}"/>
                    </a:ext>
                  </a:extLst>
                </p:cNvPr>
                <p:cNvGrpSpPr/>
                <p:nvPr/>
              </p:nvGrpSpPr>
              <p:grpSpPr>
                <a:xfrm>
                  <a:off x="5535744" y="5941139"/>
                  <a:ext cx="122904" cy="106524"/>
                  <a:chOff x="8406580" y="5041901"/>
                  <a:chExt cx="122904" cy="106524"/>
                </a:xfrm>
              </p:grpSpPr>
              <p:cxnSp>
                <p:nvCxnSpPr>
                  <p:cNvPr id="68" name="Straight Connector 67">
                    <a:extLst>
                      <a:ext uri="{FF2B5EF4-FFF2-40B4-BE49-F238E27FC236}">
                        <a16:creationId xmlns:a16="http://schemas.microsoft.com/office/drawing/2014/main" id="{EDDC1CFB-D6BD-C64E-A6C4-569D1161F54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406580" y="5047508"/>
                    <a:ext cx="0" cy="100917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Straight Connector 68">
                    <a:extLst>
                      <a:ext uri="{FF2B5EF4-FFF2-40B4-BE49-F238E27FC236}">
                        <a16:creationId xmlns:a16="http://schemas.microsoft.com/office/drawing/2014/main" id="{C9DA9F8C-F931-EC4C-9F16-72BEE139E8E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529484" y="5041901"/>
                    <a:ext cx="0" cy="100917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D77B36F6-FB76-0645-A4C9-9F259A72A2B8}"/>
                  </a:ext>
                </a:extLst>
              </p:cNvPr>
              <p:cNvGrpSpPr/>
              <p:nvPr/>
            </p:nvGrpSpPr>
            <p:grpSpPr>
              <a:xfrm>
                <a:off x="8095893" y="1447342"/>
                <a:ext cx="1422400" cy="1422400"/>
                <a:chOff x="4047796" y="4402265"/>
                <a:chExt cx="1422400" cy="1422400"/>
              </a:xfrm>
            </p:grpSpPr>
            <p:pic>
              <p:nvPicPr>
                <p:cNvPr id="71" name="Graphic 70" descr="School boy">
                  <a:extLst>
                    <a:ext uri="{FF2B5EF4-FFF2-40B4-BE49-F238E27FC236}">
                      <a16:creationId xmlns:a16="http://schemas.microsoft.com/office/drawing/2014/main" id="{2818E5F9-BA98-1349-819F-5B65E427615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047796" y="4402265"/>
                  <a:ext cx="1422400" cy="1422400"/>
                </a:xfrm>
                <a:prstGeom prst="rect">
                  <a:avLst/>
                </a:prstGeom>
              </p:spPr>
            </p:pic>
            <p:sp>
              <p:nvSpPr>
                <p:cNvPr id="72" name="Arc 71">
                  <a:extLst>
                    <a:ext uri="{FF2B5EF4-FFF2-40B4-BE49-F238E27FC236}">
                      <a16:creationId xmlns:a16="http://schemas.microsoft.com/office/drawing/2014/main" id="{2B1881DE-9A6E-914B-A893-CDD5C279389A}"/>
                    </a:ext>
                  </a:extLst>
                </p:cNvPr>
                <p:cNvSpPr/>
                <p:nvPr/>
              </p:nvSpPr>
              <p:spPr>
                <a:xfrm rot="9594419">
                  <a:off x="4706606" y="4882055"/>
                  <a:ext cx="307979" cy="216727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TW"/>
                </a:p>
              </p:txBody>
            </p:sp>
            <p:grpSp>
              <p:nvGrpSpPr>
                <p:cNvPr id="73" name="Group 72">
                  <a:extLst>
                    <a:ext uri="{FF2B5EF4-FFF2-40B4-BE49-F238E27FC236}">
                      <a16:creationId xmlns:a16="http://schemas.microsoft.com/office/drawing/2014/main" id="{F49CE35B-580E-8E4D-B300-E598E47CF5DC}"/>
                    </a:ext>
                  </a:extLst>
                </p:cNvPr>
                <p:cNvGrpSpPr/>
                <p:nvPr/>
              </p:nvGrpSpPr>
              <p:grpSpPr>
                <a:xfrm>
                  <a:off x="4763092" y="4883125"/>
                  <a:ext cx="122904" cy="106524"/>
                  <a:chOff x="8558980" y="5329768"/>
                  <a:chExt cx="122904" cy="106524"/>
                </a:xfrm>
              </p:grpSpPr>
              <p:cxnSp>
                <p:nvCxnSpPr>
                  <p:cNvPr id="74" name="Straight Connector 73">
                    <a:extLst>
                      <a:ext uri="{FF2B5EF4-FFF2-40B4-BE49-F238E27FC236}">
                        <a16:creationId xmlns:a16="http://schemas.microsoft.com/office/drawing/2014/main" id="{5B065F30-B328-674D-9729-F21B9971E6D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558980" y="5335375"/>
                    <a:ext cx="0" cy="100917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5" name="Straight Connector 74">
                    <a:extLst>
                      <a:ext uri="{FF2B5EF4-FFF2-40B4-BE49-F238E27FC236}">
                        <a16:creationId xmlns:a16="http://schemas.microsoft.com/office/drawing/2014/main" id="{D61822BA-BF04-A047-AD19-DA7CC54CCF4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681884" y="5329768"/>
                    <a:ext cx="0" cy="100917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9C9D6DC5-B5F7-D94E-A2AF-B5CCB886ADE9}"/>
                  </a:ext>
                </a:extLst>
              </p:cNvPr>
              <p:cNvGrpSpPr/>
              <p:nvPr/>
            </p:nvGrpSpPr>
            <p:grpSpPr>
              <a:xfrm>
                <a:off x="10220633" y="3010707"/>
                <a:ext cx="2093345" cy="2093345"/>
                <a:chOff x="4379961" y="-12558"/>
                <a:chExt cx="2093345" cy="2093345"/>
              </a:xfrm>
            </p:grpSpPr>
            <p:pic>
              <p:nvPicPr>
                <p:cNvPr id="79" name="Graphic 78" descr="Male profile">
                  <a:extLst>
                    <a:ext uri="{FF2B5EF4-FFF2-40B4-BE49-F238E27FC236}">
                      <a16:creationId xmlns:a16="http://schemas.microsoft.com/office/drawing/2014/main" id="{8EFA2E98-474D-604E-BEA9-709BF3D49CA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79961" y="-12558"/>
                  <a:ext cx="2093345" cy="2093345"/>
                </a:xfrm>
                <a:prstGeom prst="rect">
                  <a:avLst/>
                </a:prstGeom>
              </p:spPr>
            </p:pic>
            <p:sp>
              <p:nvSpPr>
                <p:cNvPr id="80" name="Rounded Rectangle 79">
                  <a:extLst>
                    <a:ext uri="{FF2B5EF4-FFF2-40B4-BE49-F238E27FC236}">
                      <a16:creationId xmlns:a16="http://schemas.microsoft.com/office/drawing/2014/main" id="{A6B3BD1D-2FC8-6046-84FB-72C8AC37A89E}"/>
                    </a:ext>
                  </a:extLst>
                </p:cNvPr>
                <p:cNvSpPr/>
                <p:nvPr/>
              </p:nvSpPr>
              <p:spPr>
                <a:xfrm>
                  <a:off x="4986420" y="1285262"/>
                  <a:ext cx="875810" cy="405426"/>
                </a:xfrm>
                <a:prstGeom prst="roundRect">
                  <a:avLst/>
                </a:prstGeom>
                <a:solidFill>
                  <a:schemeClr val="dk1">
                    <a:alpha val="9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TW" sz="3200" dirty="0"/>
                    <a:t>NIH</a:t>
                  </a:r>
                </a:p>
              </p:txBody>
            </p:sp>
          </p:grpSp>
          <p:sp>
            <p:nvSpPr>
              <p:cNvPr id="86" name="Oval Callout 85">
                <a:extLst>
                  <a:ext uri="{FF2B5EF4-FFF2-40B4-BE49-F238E27FC236}">
                    <a16:creationId xmlns:a16="http://schemas.microsoft.com/office/drawing/2014/main" id="{3B9D33AB-0927-0A41-9706-4EABB24DD5B0}"/>
                  </a:ext>
                </a:extLst>
              </p:cNvPr>
              <p:cNvSpPr/>
              <p:nvPr/>
            </p:nvSpPr>
            <p:spPr>
              <a:xfrm>
                <a:off x="9229917" y="571338"/>
                <a:ext cx="1671430" cy="719615"/>
              </a:xfrm>
              <a:prstGeom prst="wedgeEllipseCallout">
                <a:avLst>
                  <a:gd name="adj1" fmla="val 38915"/>
                  <a:gd name="adj2" fmla="val 68081"/>
                </a:avLst>
              </a:prstGeom>
              <a:noFill/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TW" dirty="0"/>
                  <a:t>Your score is 59</a:t>
                </a:r>
              </a:p>
            </p:txBody>
          </p:sp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82BC98AA-37A9-C342-9431-DF4478037129}"/>
                  </a:ext>
                </a:extLst>
              </p:cNvPr>
              <p:cNvGrpSpPr/>
              <p:nvPr/>
            </p:nvGrpSpPr>
            <p:grpSpPr>
              <a:xfrm>
                <a:off x="10266929" y="906073"/>
                <a:ext cx="2047049" cy="2047049"/>
                <a:chOff x="7474199" y="4378511"/>
                <a:chExt cx="2047049" cy="2047049"/>
              </a:xfrm>
            </p:grpSpPr>
            <p:pic>
              <p:nvPicPr>
                <p:cNvPr id="90" name="Graphic 89" descr="Female Profile">
                  <a:extLst>
                    <a:ext uri="{FF2B5EF4-FFF2-40B4-BE49-F238E27FC236}">
                      <a16:creationId xmlns:a16="http://schemas.microsoft.com/office/drawing/2014/main" id="{5CD06E22-620B-D342-8178-76DFD21297C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74199" y="4378511"/>
                  <a:ext cx="2047049" cy="2047049"/>
                </a:xfrm>
                <a:prstGeom prst="rect">
                  <a:avLst/>
                </a:prstGeom>
              </p:spPr>
            </p:pic>
            <p:sp>
              <p:nvSpPr>
                <p:cNvPr id="91" name="Rounded Rectangle 90">
                  <a:extLst>
                    <a:ext uri="{FF2B5EF4-FFF2-40B4-BE49-F238E27FC236}">
                      <a16:creationId xmlns:a16="http://schemas.microsoft.com/office/drawing/2014/main" id="{E89CA3FB-4A83-BA47-9A2C-F710F4491E2D}"/>
                    </a:ext>
                  </a:extLst>
                </p:cNvPr>
                <p:cNvSpPr/>
                <p:nvPr/>
              </p:nvSpPr>
              <p:spPr>
                <a:xfrm>
                  <a:off x="8059818" y="5627002"/>
                  <a:ext cx="875810" cy="405426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TW" sz="3200" dirty="0"/>
                    <a:t>NIH</a:t>
                  </a:r>
                </a:p>
              </p:txBody>
            </p:sp>
          </p:grpSp>
          <p:sp>
            <p:nvSpPr>
              <p:cNvPr id="93" name="Oval Callout 92">
                <a:extLst>
                  <a:ext uri="{FF2B5EF4-FFF2-40B4-BE49-F238E27FC236}">
                    <a16:creationId xmlns:a16="http://schemas.microsoft.com/office/drawing/2014/main" id="{EB1193A1-FAFD-8D44-8C28-66518D842EE0}"/>
                  </a:ext>
                </a:extLst>
              </p:cNvPr>
              <p:cNvSpPr/>
              <p:nvPr/>
            </p:nvSpPr>
            <p:spPr>
              <a:xfrm>
                <a:off x="9131530" y="2885848"/>
                <a:ext cx="1748871" cy="691395"/>
              </a:xfrm>
              <a:prstGeom prst="wedgeEllipseCallout">
                <a:avLst>
                  <a:gd name="adj1" fmla="val 42988"/>
                  <a:gd name="adj2" fmla="val 57226"/>
                </a:avLst>
              </a:prstGeom>
              <a:noFill/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TW" dirty="0"/>
                  <a:t>Your score is 72</a:t>
                </a:r>
              </a:p>
            </p:txBody>
          </p:sp>
        </p:grp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08D85952-95D4-8843-AA01-331DCD17E9AC}"/>
                </a:ext>
              </a:extLst>
            </p:cNvPr>
            <p:cNvSpPr/>
            <p:nvPr/>
          </p:nvSpPr>
          <p:spPr>
            <a:xfrm>
              <a:off x="7362949" y="5171470"/>
              <a:ext cx="4452814" cy="47605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TW" sz="2000" dirty="0"/>
                <a:t>Cognitive Development Test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1695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F55C1-BF73-464E-A010-B7E2F506C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W" dirty="0"/>
              <a:t>Research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19EAF0-3B03-3C40-9F5E-10B6D7EC36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55862"/>
            <a:ext cx="10515600" cy="19764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TW" sz="3200" dirty="0"/>
              <a:t>Are fine-grained measurements from </a:t>
            </a:r>
            <a:r>
              <a:rPr lang="en-TW" sz="3200" dirty="0">
                <a:solidFill>
                  <a:schemeClr val="accent2"/>
                </a:solidFill>
              </a:rPr>
              <a:t>cognitive assessments</a:t>
            </a:r>
            <a:r>
              <a:rPr lang="en-TW" sz="3200" dirty="0"/>
              <a:t> sufficiently approximated by </a:t>
            </a:r>
            <a:r>
              <a:rPr lang="en-TW" sz="3200" dirty="0">
                <a:solidFill>
                  <a:schemeClr val="accent2"/>
                </a:solidFill>
              </a:rPr>
              <a:t>age</a:t>
            </a:r>
            <a:r>
              <a:rPr lang="en-TW" sz="3200" dirty="0"/>
              <a:t> for </a:t>
            </a:r>
            <a:r>
              <a:rPr lang="en-TW" sz="3200" dirty="0">
                <a:solidFill>
                  <a:schemeClr val="accent2"/>
                </a:solidFill>
              </a:rPr>
              <a:t>touchscreen tasks</a:t>
            </a:r>
            <a:r>
              <a:rPr lang="en-TW" sz="3200" dirty="0"/>
              <a:t> from our previous work?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28307E-0468-884E-8011-564838A8C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755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7BF94-80D2-DE4F-98DE-E641EDA43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W" dirty="0"/>
              <a:t>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11151-D3FB-9A45-B640-FB15157DDD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Cognitive assessments: </a:t>
            </a:r>
            <a:r>
              <a:rPr lang="en-US" dirty="0">
                <a:solidFill>
                  <a:schemeClr val="accent2"/>
                </a:solidFill>
              </a:rPr>
              <a:t>NIH Toolbox®</a:t>
            </a:r>
          </a:p>
          <a:p>
            <a:r>
              <a:rPr lang="en-US" dirty="0"/>
              <a:t>Touchscreen target and gesture tasks </a:t>
            </a:r>
            <a:r>
              <a:rPr lang="en-TW" dirty="0"/>
              <a:t>(Anthony et al. ITS 2012)</a:t>
            </a:r>
          </a:p>
          <a:p>
            <a:endParaRPr lang="en-US" dirty="0"/>
          </a:p>
          <a:p>
            <a:endParaRPr lang="en-TW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04560A-AA4F-ED4B-8827-DD1D6F588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386" y="623603"/>
            <a:ext cx="2743200" cy="365125"/>
          </a:xfrm>
        </p:spPr>
        <p:txBody>
          <a:bodyPr/>
          <a:lstStyle/>
          <a:p>
            <a:fld id="{EE187D0B-F52B-47F2-BA65-6DA35A202230}" type="slidenum">
              <a:rPr lang="en-US" smtClean="0"/>
              <a:t>7</a:t>
            </a:fld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A74A768-D011-354A-84A6-D70EF57EBD7C}"/>
              </a:ext>
            </a:extLst>
          </p:cNvPr>
          <p:cNvGrpSpPr/>
          <p:nvPr/>
        </p:nvGrpSpPr>
        <p:grpSpPr>
          <a:xfrm>
            <a:off x="838200" y="3080158"/>
            <a:ext cx="10515599" cy="2460651"/>
            <a:chOff x="895587" y="2978558"/>
            <a:chExt cx="10515599" cy="2460651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AFB475DA-3641-1D44-9C93-B31E9BB6F693}"/>
                </a:ext>
              </a:extLst>
            </p:cNvPr>
            <p:cNvGrpSpPr/>
            <p:nvPr/>
          </p:nvGrpSpPr>
          <p:grpSpPr>
            <a:xfrm>
              <a:off x="8063186" y="2978558"/>
              <a:ext cx="3348000" cy="2246063"/>
              <a:chOff x="6331801" y="3650984"/>
              <a:chExt cx="3348000" cy="2246063"/>
            </a:xfrm>
          </p:grpSpPr>
          <p:pic>
            <p:nvPicPr>
              <p:cNvPr id="21" name="Picture 20" descr="Screen of a cell phone&#10;&#10;Description automatically generated">
                <a:extLst>
                  <a:ext uri="{FF2B5EF4-FFF2-40B4-BE49-F238E27FC236}">
                    <a16:creationId xmlns:a16="http://schemas.microsoft.com/office/drawing/2014/main" id="{3419C376-3F8D-384A-9DA6-6679419F88D4}"/>
                  </a:ext>
                </a:extLst>
              </p:cNvPr>
              <p:cNvPicPr>
                <a:picLocks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31801" y="3650984"/>
                <a:ext cx="3348000" cy="1953675"/>
              </a:xfrm>
              <a:prstGeom prst="rect">
                <a:avLst/>
              </a:prstGeom>
            </p:spPr>
          </p:pic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E3F3B86-3D3F-454E-871B-874E2BCE84A2}"/>
                  </a:ext>
                </a:extLst>
              </p:cNvPr>
              <p:cNvSpPr txBox="1"/>
              <p:nvPr/>
            </p:nvSpPr>
            <p:spPr>
              <a:xfrm>
                <a:off x="6331801" y="5604659"/>
                <a:ext cx="3348000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TW" sz="1300" dirty="0"/>
                  <a:t>Smartphone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C3918501-D847-8A47-B411-FB2362FF68FF}"/>
                </a:ext>
              </a:extLst>
            </p:cNvPr>
            <p:cNvGrpSpPr/>
            <p:nvPr/>
          </p:nvGrpSpPr>
          <p:grpSpPr>
            <a:xfrm>
              <a:off x="3975866" y="2990584"/>
              <a:ext cx="3191356" cy="2234037"/>
              <a:chOff x="6866328" y="885695"/>
              <a:chExt cx="3191356" cy="2234037"/>
            </a:xfrm>
          </p:grpSpPr>
          <p:pic>
            <p:nvPicPr>
              <p:cNvPr id="15" name="Picture 14" descr="A close up of a suitcase&#10;&#10;Description automatically generated">
                <a:extLst>
                  <a:ext uri="{FF2B5EF4-FFF2-40B4-BE49-F238E27FC236}">
                    <a16:creationId xmlns:a16="http://schemas.microsoft.com/office/drawing/2014/main" id="{FE54B853-1CAB-4A43-BA5C-833798CB4FF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799" r="6277"/>
              <a:stretch/>
            </p:blipFill>
            <p:spPr>
              <a:xfrm>
                <a:off x="6866328" y="885695"/>
                <a:ext cx="1527126" cy="1952905"/>
              </a:xfrm>
              <a:prstGeom prst="rect">
                <a:avLst/>
              </a:prstGeom>
            </p:spPr>
          </p:pic>
          <p:pic>
            <p:nvPicPr>
              <p:cNvPr id="17" name="Picture 16" descr="A picture containing table, blue&#10;&#10;Description automatically generated">
                <a:extLst>
                  <a:ext uri="{FF2B5EF4-FFF2-40B4-BE49-F238E27FC236}">
                    <a16:creationId xmlns:a16="http://schemas.microsoft.com/office/drawing/2014/main" id="{848EAA17-9A4F-D948-841E-0472AC1E41E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30557" y="885695"/>
                <a:ext cx="1527127" cy="1952906"/>
              </a:xfrm>
              <a:prstGeom prst="rect">
                <a:avLst/>
              </a:prstGeom>
            </p:spPr>
          </p:pic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9F943AE-BEBD-5F46-8981-B317DD4EE5B8}"/>
                  </a:ext>
                </a:extLst>
              </p:cNvPr>
              <p:cNvSpPr txBox="1"/>
              <p:nvPr/>
            </p:nvSpPr>
            <p:spPr>
              <a:xfrm>
                <a:off x="6866328" y="2827344"/>
                <a:ext cx="1527126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TW" sz="1300" dirty="0"/>
                  <a:t>iPad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F6CA973-C218-0045-A84C-2E8962715FC7}"/>
                  </a:ext>
                </a:extLst>
              </p:cNvPr>
              <p:cNvSpPr txBox="1"/>
              <p:nvPr/>
            </p:nvSpPr>
            <p:spPr>
              <a:xfrm>
                <a:off x="8530558" y="2827344"/>
                <a:ext cx="1527126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/>
                  <a:t>P</a:t>
                </a:r>
                <a:r>
                  <a:rPr lang="en-TW" sz="1300" dirty="0"/>
                  <a:t>egboard and pegs</a:t>
                </a: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755FED41-34FD-E549-BBF9-F7B3C7E819A5}"/>
                </a:ext>
              </a:extLst>
            </p:cNvPr>
            <p:cNvGrpSpPr/>
            <p:nvPr/>
          </p:nvGrpSpPr>
          <p:grpSpPr>
            <a:xfrm>
              <a:off x="895587" y="2990584"/>
              <a:ext cx="2959865" cy="2448625"/>
              <a:chOff x="7405498" y="642278"/>
              <a:chExt cx="3167466" cy="2514724"/>
            </a:xfrm>
          </p:grpSpPr>
          <p:pic>
            <p:nvPicPr>
              <p:cNvPr id="33" name="Picture 2" descr="NIH-Toolbox logo">
                <a:extLst>
                  <a:ext uri="{FF2B5EF4-FFF2-40B4-BE49-F238E27FC236}">
                    <a16:creationId xmlns:a16="http://schemas.microsoft.com/office/drawing/2014/main" id="{9A63FC53-13DF-804A-8933-507B97C99E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05498" y="642278"/>
                <a:ext cx="3167466" cy="200183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CDAF18FD-AB2E-B04F-A63B-F186EAE8F412}"/>
                  </a:ext>
                </a:extLst>
              </p:cNvPr>
              <p:cNvSpPr/>
              <p:nvPr/>
            </p:nvSpPr>
            <p:spPr>
              <a:xfrm>
                <a:off x="7405498" y="2682875"/>
                <a:ext cx="3167466" cy="4741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200" dirty="0">
                    <a:hlinkClick r:id="rId6"/>
                  </a:rPr>
                  <a:t>https://www.healthmeasures.net/explore-measurement-systems/nih-toolbox</a:t>
                </a:r>
                <a:endParaRPr lang="en-TW" sz="12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66904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72FB6-B4B1-494D-89AF-9F362CE1E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NIH Toolbox® Tests</a:t>
            </a:r>
            <a:endParaRPr lang="en-TW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5AF559-4A88-E340-8B4B-54BC09544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2750"/>
            <a:ext cx="7065936" cy="3149331"/>
          </a:xfrm>
        </p:spPr>
        <p:txBody>
          <a:bodyPr/>
          <a:lstStyle/>
          <a:p>
            <a:r>
              <a:rPr lang="en-TW" dirty="0"/>
              <a:t>The 9-hole Pegboard Dexterity Test</a:t>
            </a:r>
            <a:endParaRPr lang="en-US" dirty="0"/>
          </a:p>
          <a:p>
            <a:pPr lvl="1">
              <a:buClr>
                <a:srgbClr val="EDF5F0"/>
              </a:buClr>
            </a:pPr>
            <a:r>
              <a:rPr lang="en-US" dirty="0">
                <a:solidFill>
                  <a:schemeClr val="accent2"/>
                </a:solidFill>
              </a:rPr>
              <a:t>Fine motor skill</a:t>
            </a:r>
          </a:p>
          <a:p>
            <a:pPr lvl="1">
              <a:buClr>
                <a:srgbClr val="EDF5F0"/>
              </a:buClr>
            </a:pPr>
            <a:endParaRPr lang="en-TW" dirty="0"/>
          </a:p>
          <a:p>
            <a:r>
              <a:rPr lang="en-TW" dirty="0"/>
              <a:t>The Dimensional Change Card Sort Test</a:t>
            </a:r>
          </a:p>
          <a:p>
            <a:pPr lvl="1">
              <a:buClr>
                <a:srgbClr val="EDF5F0"/>
              </a:buClr>
            </a:pPr>
            <a:r>
              <a:rPr lang="en-US" dirty="0">
                <a:solidFill>
                  <a:schemeClr val="accent2"/>
                </a:solidFill>
              </a:rPr>
              <a:t>E</a:t>
            </a:r>
            <a:r>
              <a:rPr lang="en-TW" dirty="0">
                <a:solidFill>
                  <a:schemeClr val="accent2"/>
                </a:solidFill>
              </a:rPr>
              <a:t>xecutive function</a:t>
            </a:r>
            <a:r>
              <a:rPr lang="en-TW" baseline="30000" dirty="0"/>
              <a:t>1</a:t>
            </a:r>
            <a:endParaRPr lang="en-TW" dirty="0"/>
          </a:p>
          <a:p>
            <a:pPr marL="457200" lvl="1" indent="0">
              <a:buNone/>
            </a:pPr>
            <a:endParaRPr lang="en-TW" dirty="0">
              <a:solidFill>
                <a:schemeClr val="accent2"/>
              </a:solidFill>
            </a:endParaRPr>
          </a:p>
          <a:p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04A349-EFCF-BC45-82BF-29F68FB20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8</a:t>
            </a:fld>
            <a:endParaRPr lang="en-US"/>
          </a:p>
        </p:txBody>
      </p:sp>
      <p:pic>
        <p:nvPicPr>
          <p:cNvPr id="17" name="Picture 16" descr="A picture containing indoor, person, table, computer&#10;&#10;Description automatically generated">
            <a:extLst>
              <a:ext uri="{FF2B5EF4-FFF2-40B4-BE49-F238E27FC236}">
                <a16:creationId xmlns:a16="http://schemas.microsoft.com/office/drawing/2014/main" id="{3DE3F23E-8273-6944-9261-E445E1EFB2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573" y="3407980"/>
            <a:ext cx="2733070" cy="2368053"/>
          </a:xfrm>
          <a:prstGeom prst="rect">
            <a:avLst/>
          </a:prstGeom>
        </p:spPr>
      </p:pic>
      <p:pic>
        <p:nvPicPr>
          <p:cNvPr id="18" name="Picture 17" descr="A close up of a logo&#10;&#10;Description automatically generated">
            <a:extLst>
              <a:ext uri="{FF2B5EF4-FFF2-40B4-BE49-F238E27FC236}">
                <a16:creationId xmlns:a16="http://schemas.microsoft.com/office/drawing/2014/main" id="{7C8F7AFC-D3AD-4B42-B039-6B0A6CEB50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573" y="1257868"/>
            <a:ext cx="2733070" cy="204934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9D57EF2-E239-944B-A6B0-566561CACB69}"/>
              </a:ext>
            </a:extLst>
          </p:cNvPr>
          <p:cNvSpPr txBox="1"/>
          <p:nvPr/>
        </p:nvSpPr>
        <p:spPr>
          <a:xfrm>
            <a:off x="2332064" y="6108700"/>
            <a:ext cx="7065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sz="1600" baseline="30000" dirty="0"/>
              <a:t>1 </a:t>
            </a:r>
            <a:r>
              <a:rPr lang="en-TW" sz="1600" dirty="0"/>
              <a:t>NIH defines executive function as “the capacity to plan, organize, and monitor the execution of behaviors that are strategically directed in a goal-oriented manner.”</a:t>
            </a:r>
          </a:p>
        </p:txBody>
      </p:sp>
    </p:spTree>
    <p:extLst>
      <p:ext uri="{BB962C8B-B14F-4D97-AF65-F5344CB8AC3E}">
        <p14:creationId xmlns:p14="http://schemas.microsoft.com/office/powerpoint/2010/main" val="1017178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person, indoor, computer, table&#10;&#10;Description automatically generated">
            <a:extLst>
              <a:ext uri="{FF2B5EF4-FFF2-40B4-BE49-F238E27FC236}">
                <a16:creationId xmlns:a16="http://schemas.microsoft.com/office/drawing/2014/main" id="{C5FECF6F-EC7A-B646-B7D2-8A6D1BFFD7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6206" y="2049184"/>
            <a:ext cx="4319281" cy="3899862"/>
          </a:xfrm>
          <a:prstGeom prst="rect">
            <a:avLst/>
          </a:prstGeom>
        </p:spPr>
      </p:pic>
      <p:pic>
        <p:nvPicPr>
          <p:cNvPr id="10" name="Content Placeholder 4" descr="A picture containing indoor, table, person, holding&#10;&#10;Description automatically generated">
            <a:extLst>
              <a:ext uri="{FF2B5EF4-FFF2-40B4-BE49-F238E27FC236}">
                <a16:creationId xmlns:a16="http://schemas.microsoft.com/office/drawing/2014/main" id="{48AA7DB3-B3DC-C949-AA46-1BE0CD7BC2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276" y="2049184"/>
            <a:ext cx="4423724" cy="3899862"/>
          </a:xfrm>
          <a:prstGeom prst="rect">
            <a:avLst/>
          </a:prstGeom>
          <a:noFill/>
        </p:spPr>
      </p:pic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A5187B28-CAA5-864C-810E-AB4A4B2828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6893"/>
            <a:ext cx="10515600" cy="873700"/>
          </a:xfrm>
        </p:spPr>
        <p:txBody>
          <a:bodyPr/>
          <a:lstStyle/>
          <a:p>
            <a:r>
              <a:rPr lang="en-US" sz="3200" dirty="0"/>
              <a:t>Measuring</a:t>
            </a:r>
            <a:r>
              <a:rPr lang="en-US" sz="3200" dirty="0">
                <a:solidFill>
                  <a:schemeClr val="accent2"/>
                </a:solidFill>
              </a:rPr>
              <a:t> fine motor skill</a:t>
            </a:r>
            <a:endParaRPr lang="en-TW" sz="3200" dirty="0">
              <a:solidFill>
                <a:schemeClr val="accent2"/>
              </a:solidFill>
            </a:endParaRPr>
          </a:p>
          <a:p>
            <a:endParaRPr lang="en-TW" dirty="0"/>
          </a:p>
          <a:p>
            <a:endParaRPr lang="en-TW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D725F37-28FA-3E44-9AE7-6CC81A372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W" dirty="0"/>
              <a:t>9-hole Pegboard Dexterity Test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9E6C841-F604-5B46-818B-65746C487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774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307D9-F739-CE4D-A2E1-ADFE3DEFC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W" dirty="0"/>
              <a:t>9-hole Pegboard Dexterity Test</a:t>
            </a:r>
          </a:p>
        </p:txBody>
      </p:sp>
      <p:pic>
        <p:nvPicPr>
          <p:cNvPr id="5" name="peg-out" descr="peg-out">
            <a:hlinkClick r:id="" action="ppaction://media"/>
            <a:extLst>
              <a:ext uri="{FF2B5EF4-FFF2-40B4-BE49-F238E27FC236}">
                <a16:creationId xmlns:a16="http://schemas.microsoft.com/office/drawing/2014/main" id="{0264EFC1-DBB6-F343-9F72-F8B6A7B085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21610"/>
          <a:stretch/>
        </p:blipFill>
        <p:spPr>
          <a:xfrm>
            <a:off x="3062916" y="1486755"/>
            <a:ext cx="6066167" cy="4352867"/>
          </a:xfrm>
          <a:prstGeom prst="rect">
            <a:avLst/>
          </a:prstGeom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295E13B-E9AE-2944-9517-C3543BA61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421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43A8B-8FEA-5642-B4D7-C7C483193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W" dirty="0"/>
              <a:t>Dimensional Change Card Sort Test</a:t>
            </a:r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8913CEBE-00B5-E940-9FB6-9D68E83D59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197" y="2053986"/>
            <a:ext cx="4897803" cy="3672524"/>
          </a:xfrm>
          <a:prstGeom prst="rect">
            <a:avLst/>
          </a:prstGeom>
        </p:spPr>
      </p:pic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D40A2D95-68C1-6744-9C0B-4611C76847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186" y="2053986"/>
            <a:ext cx="4897804" cy="36725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BCE64ED-716B-0A4E-95DE-192EDF9D57D9}"/>
              </a:ext>
            </a:extLst>
          </p:cNvPr>
          <p:cNvSpPr txBox="1"/>
          <p:nvPr/>
        </p:nvSpPr>
        <p:spPr>
          <a:xfrm>
            <a:off x="2600962" y="5726510"/>
            <a:ext cx="2092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W" sz="2400" dirty="0">
                <a:solidFill>
                  <a:schemeClr val="accent2"/>
                </a:solidFill>
              </a:rPr>
              <a:t>SHAPE</a:t>
            </a:r>
            <a:r>
              <a:rPr lang="en-TW" sz="2400" dirty="0"/>
              <a:t> game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E9B9D5-7C72-C24D-A316-D2DBC71DD36B}"/>
              </a:ext>
            </a:extLst>
          </p:cNvPr>
          <p:cNvSpPr txBox="1"/>
          <p:nvPr/>
        </p:nvSpPr>
        <p:spPr>
          <a:xfrm>
            <a:off x="7733952" y="5726510"/>
            <a:ext cx="2092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W" sz="2400" dirty="0">
                <a:solidFill>
                  <a:schemeClr val="accent2"/>
                </a:solidFill>
              </a:rPr>
              <a:t>COLOR</a:t>
            </a:r>
            <a:r>
              <a:rPr lang="en-TW" sz="2400" dirty="0"/>
              <a:t> game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BA34E26-ADB5-1343-8DCB-C42F3D4ED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6893"/>
            <a:ext cx="10515600" cy="873700"/>
          </a:xfrm>
        </p:spPr>
        <p:txBody>
          <a:bodyPr/>
          <a:lstStyle/>
          <a:p>
            <a:r>
              <a:rPr lang="en-US" sz="3200" dirty="0"/>
              <a:t>Measuring</a:t>
            </a:r>
            <a:r>
              <a:rPr lang="en-US" sz="3200" dirty="0">
                <a:solidFill>
                  <a:schemeClr val="accent2"/>
                </a:solidFill>
              </a:rPr>
              <a:t> executive function</a:t>
            </a:r>
            <a:endParaRPr lang="en-TW" sz="3200" dirty="0">
              <a:solidFill>
                <a:schemeClr val="accent2"/>
              </a:solidFill>
            </a:endParaRPr>
          </a:p>
          <a:p>
            <a:endParaRPr lang="en-TW" dirty="0"/>
          </a:p>
          <a:p>
            <a:endParaRPr lang="en-TW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E37CC1E-156F-3A45-BA75-F764917D2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653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0D2AD-10C5-614B-B6C2-3D711A1E4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W" dirty="0"/>
              <a:t>Dimensional Change Card Sort Test</a:t>
            </a:r>
          </a:p>
        </p:txBody>
      </p:sp>
      <p:pic>
        <p:nvPicPr>
          <p:cNvPr id="4" name="cs-shape.mp4" descr="cs-shape.mp4">
            <a:hlinkClick r:id="" action="ppaction://media"/>
            <a:extLst>
              <a:ext uri="{FF2B5EF4-FFF2-40B4-BE49-F238E27FC236}">
                <a16:creationId xmlns:a16="http://schemas.microsoft.com/office/drawing/2014/main" id="{02642619-57CD-1C4A-BC81-D900A93B181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855793" y="1622149"/>
            <a:ext cx="6480413" cy="3645233"/>
          </a:xfrm>
          <a:prstGeom prst="rect">
            <a:avLst/>
          </a:prstGeom>
        </p:spPr>
      </p:pic>
      <p:pic>
        <p:nvPicPr>
          <p:cNvPr id="26" name="Picture 25" descr="A picture containing person, indoor, young, little&#10;&#10;Description automatically generated">
            <a:extLst>
              <a:ext uri="{FF2B5EF4-FFF2-40B4-BE49-F238E27FC236}">
                <a16:creationId xmlns:a16="http://schemas.microsoft.com/office/drawing/2014/main" id="{292F133A-93EB-DE44-B870-F05E80F040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792" y="1606382"/>
            <a:ext cx="1824695" cy="2721837"/>
          </a:xfrm>
          <a:prstGeom prst="rect">
            <a:avLst/>
          </a:prstGeom>
          <a:effectLst>
            <a:softEdge rad="114300"/>
          </a:effec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8F96A6-A668-0947-A819-020C6B3B6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730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1749F-9E82-9641-858B-DA0A067E3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904"/>
            <a:ext cx="10515600" cy="1325563"/>
          </a:xfrm>
        </p:spPr>
        <p:txBody>
          <a:bodyPr/>
          <a:lstStyle/>
          <a:p>
            <a:r>
              <a:rPr lang="en-TW" dirty="0"/>
              <a:t>Study Design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1A2F75-77A4-154B-97A5-E1FF66B8C5C8}"/>
              </a:ext>
            </a:extLst>
          </p:cNvPr>
          <p:cNvSpPr txBox="1"/>
          <p:nvPr/>
        </p:nvSpPr>
        <p:spPr>
          <a:xfrm>
            <a:off x="571787" y="1209314"/>
            <a:ext cx="54487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W" sz="2400" dirty="0"/>
              <a:t>1st phase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FED95EB-5FB8-5541-A646-CB8678542063}"/>
              </a:ext>
            </a:extLst>
          </p:cNvPr>
          <p:cNvGrpSpPr/>
          <p:nvPr/>
        </p:nvGrpSpPr>
        <p:grpSpPr>
          <a:xfrm>
            <a:off x="590817" y="2462662"/>
            <a:ext cx="2162598" cy="2887326"/>
            <a:chOff x="3776665" y="2475793"/>
            <a:chExt cx="2162598" cy="2887326"/>
          </a:xfrm>
        </p:grpSpPr>
        <p:pic>
          <p:nvPicPr>
            <p:cNvPr id="8" name="Picture 7" descr="A picture containing indoor, person, table, computer&#10;&#10;Description automatically generated">
              <a:extLst>
                <a:ext uri="{FF2B5EF4-FFF2-40B4-BE49-F238E27FC236}">
                  <a16:creationId xmlns:a16="http://schemas.microsoft.com/office/drawing/2014/main" id="{B71F3CE7-1D23-654D-A102-CD6A916004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6665" y="2475793"/>
              <a:ext cx="2162598" cy="1873771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E1B7264-084A-9744-9E3D-797E694A28A2}"/>
                </a:ext>
              </a:extLst>
            </p:cNvPr>
            <p:cNvSpPr/>
            <p:nvPr/>
          </p:nvSpPr>
          <p:spPr>
            <a:xfrm>
              <a:off x="3776665" y="4716788"/>
              <a:ext cx="216259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TW" dirty="0"/>
                <a:t>The 9-hole Pegboard Dexterity Test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655ED6FD-99EA-F14E-86F7-0EB3481A984B}"/>
              </a:ext>
            </a:extLst>
          </p:cNvPr>
          <p:cNvSpPr txBox="1"/>
          <p:nvPr/>
        </p:nvSpPr>
        <p:spPr>
          <a:xfrm>
            <a:off x="7569223" y="1190399"/>
            <a:ext cx="3984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W" sz="2400" dirty="0"/>
              <a:t>2nd phase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3FF811-2B4F-014E-AF86-111378756208}"/>
              </a:ext>
            </a:extLst>
          </p:cNvPr>
          <p:cNvSpPr/>
          <p:nvPr/>
        </p:nvSpPr>
        <p:spPr>
          <a:xfrm>
            <a:off x="9882287" y="4980656"/>
            <a:ext cx="21625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TW" dirty="0"/>
              <a:t>Gesture drawing task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0C27D73-CF8C-3149-BE79-FF3608083510}"/>
              </a:ext>
            </a:extLst>
          </p:cNvPr>
          <p:cNvSpPr/>
          <p:nvPr/>
        </p:nvSpPr>
        <p:spPr>
          <a:xfrm>
            <a:off x="7167901" y="4995580"/>
            <a:ext cx="21863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TW" dirty="0"/>
              <a:t>Target touching task</a:t>
            </a:r>
          </a:p>
        </p:txBody>
      </p:sp>
      <p:pic>
        <p:nvPicPr>
          <p:cNvPr id="19" name="Picture 18" descr="Screen of a cell phone&#10;&#10;Description automatically generated">
            <a:extLst>
              <a:ext uri="{FF2B5EF4-FFF2-40B4-BE49-F238E27FC236}">
                <a16:creationId xmlns:a16="http://schemas.microsoft.com/office/drawing/2014/main" id="{DBB4FD1B-E372-504F-BA61-720A5F5CA8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4910" y="1663458"/>
            <a:ext cx="1632369" cy="3219394"/>
          </a:xfrm>
          <a:prstGeom prst="roundRect">
            <a:avLst>
              <a:gd name="adj" fmla="val 23972"/>
            </a:avLst>
          </a:prstGeom>
        </p:spPr>
      </p:pic>
      <p:pic>
        <p:nvPicPr>
          <p:cNvPr id="20" name="Content Placeholder 4" descr="Screen of a cell phone&#10;&#10;Description automatically generated">
            <a:extLst>
              <a:ext uri="{FF2B5EF4-FFF2-40B4-BE49-F238E27FC236}">
                <a16:creationId xmlns:a16="http://schemas.microsoft.com/office/drawing/2014/main" id="{F4591438-861C-344A-99A7-33D3F02A6A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978" y="1663458"/>
            <a:ext cx="1675217" cy="3271547"/>
          </a:xfrm>
          <a:prstGeom prst="roundRect">
            <a:avLst>
              <a:gd name="adj" fmla="val 22937"/>
            </a:avLst>
          </a:prstGeom>
          <a:noFill/>
        </p:spPr>
      </p:pic>
      <p:cxnSp>
        <p:nvCxnSpPr>
          <p:cNvPr id="27" name="Curved Connector 26">
            <a:extLst>
              <a:ext uri="{FF2B5EF4-FFF2-40B4-BE49-F238E27FC236}">
                <a16:creationId xmlns:a16="http://schemas.microsoft.com/office/drawing/2014/main" id="{6A9FB0D3-CCEB-4344-A151-A38BDCC17AC3}"/>
              </a:ext>
            </a:extLst>
          </p:cNvPr>
          <p:cNvCxnSpPr>
            <a:cxnSpLocks/>
            <a:stCxn id="10" idx="2"/>
            <a:endCxn id="11" idx="2"/>
          </p:cNvCxnSpPr>
          <p:nvPr/>
        </p:nvCxnSpPr>
        <p:spPr>
          <a:xfrm rot="16200000" flipH="1">
            <a:off x="3163046" y="3859058"/>
            <a:ext cx="12700" cy="2981860"/>
          </a:xfrm>
          <a:prstGeom prst="curvedConnector3">
            <a:avLst>
              <a:gd name="adj1" fmla="val 3900000"/>
            </a:avLst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0" name="Curved Connector 29">
            <a:extLst>
              <a:ext uri="{FF2B5EF4-FFF2-40B4-BE49-F238E27FC236}">
                <a16:creationId xmlns:a16="http://schemas.microsoft.com/office/drawing/2014/main" id="{CD525FEC-CE71-934F-B1B9-55179CCE7275}"/>
              </a:ext>
            </a:extLst>
          </p:cNvPr>
          <p:cNvCxnSpPr>
            <a:cxnSpLocks/>
            <a:stCxn id="16" idx="2"/>
            <a:endCxn id="15" idx="2"/>
          </p:cNvCxnSpPr>
          <p:nvPr/>
        </p:nvCxnSpPr>
        <p:spPr>
          <a:xfrm rot="5400000" flipH="1" flipV="1">
            <a:off x="9604878" y="4006204"/>
            <a:ext cx="14924" cy="2702492"/>
          </a:xfrm>
          <a:prstGeom prst="curvedConnector3">
            <a:avLst>
              <a:gd name="adj1" fmla="val -3297179"/>
            </a:avLst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0D7D07E8-3171-224F-A01C-4BD8F6801A93}"/>
              </a:ext>
            </a:extLst>
          </p:cNvPr>
          <p:cNvSpPr txBox="1"/>
          <p:nvPr/>
        </p:nvSpPr>
        <p:spPr>
          <a:xfrm>
            <a:off x="590817" y="5782060"/>
            <a:ext cx="54296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W" sz="2000" dirty="0"/>
              <a:t>counterbalanced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8E6BC42-DEF3-4240-B665-DFC93405DF4B}"/>
              </a:ext>
            </a:extLst>
          </p:cNvPr>
          <p:cNvSpPr txBox="1"/>
          <p:nvPr/>
        </p:nvSpPr>
        <p:spPr>
          <a:xfrm>
            <a:off x="6950229" y="5836938"/>
            <a:ext cx="54487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W" sz="2000" dirty="0"/>
              <a:t>counterbalanced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5203DDA3-4107-444F-BF95-606DE5ED4A03}"/>
              </a:ext>
            </a:extLst>
          </p:cNvPr>
          <p:cNvSpPr/>
          <p:nvPr/>
        </p:nvSpPr>
        <p:spPr>
          <a:xfrm>
            <a:off x="6392082" y="3160901"/>
            <a:ext cx="674711" cy="536198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>
              <a:solidFill>
                <a:schemeClr val="accent2"/>
              </a:solidFill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74AFED5-DAB7-7541-B77A-11A44A571D6D}"/>
              </a:ext>
            </a:extLst>
          </p:cNvPr>
          <p:cNvGrpSpPr/>
          <p:nvPr/>
        </p:nvGrpSpPr>
        <p:grpSpPr>
          <a:xfrm>
            <a:off x="3287441" y="2372589"/>
            <a:ext cx="2733070" cy="2977399"/>
            <a:chOff x="367800" y="2380051"/>
            <a:chExt cx="2733070" cy="2977399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7F31CAA-BD54-5641-960B-A4A27CF86836}"/>
                </a:ext>
              </a:extLst>
            </p:cNvPr>
            <p:cNvSpPr/>
            <p:nvPr/>
          </p:nvSpPr>
          <p:spPr>
            <a:xfrm>
              <a:off x="490540" y="4711119"/>
              <a:ext cx="248759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TW" dirty="0"/>
                <a:t>The Dimensional Change Card Sort Test</a:t>
              </a:r>
            </a:p>
          </p:txBody>
        </p:sp>
        <p:pic>
          <p:nvPicPr>
            <p:cNvPr id="36" name="Picture 35" descr="A close up of a logo&#10;&#10;Description automatically generated">
              <a:extLst>
                <a:ext uri="{FF2B5EF4-FFF2-40B4-BE49-F238E27FC236}">
                  <a16:creationId xmlns:a16="http://schemas.microsoft.com/office/drawing/2014/main" id="{31BBDBC7-3EBF-5F4B-A693-C485E16D29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800" y="2380051"/>
              <a:ext cx="2733070" cy="2049341"/>
            </a:xfrm>
            <a:prstGeom prst="rect">
              <a:avLst/>
            </a:prstGeom>
          </p:spPr>
        </p:pic>
      </p:grpSp>
      <p:sp>
        <p:nvSpPr>
          <p:cNvPr id="38" name="Slide Number Placeholder 37">
            <a:extLst>
              <a:ext uri="{FF2B5EF4-FFF2-40B4-BE49-F238E27FC236}">
                <a16:creationId xmlns:a16="http://schemas.microsoft.com/office/drawing/2014/main" id="{95D7DE31-7DEB-9141-BEE1-9128BEE6A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7427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ACC69-BBF7-974E-8DAC-D1119D4C3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W" dirty="0"/>
              <a:t>Target Touching Task</a:t>
            </a:r>
          </a:p>
        </p:txBody>
      </p:sp>
      <p:pic>
        <p:nvPicPr>
          <p:cNvPr id="5" name="target-526" descr="target-526">
            <a:hlinkClick r:id="" action="ppaction://media"/>
            <a:extLst>
              <a:ext uri="{FF2B5EF4-FFF2-40B4-BE49-F238E27FC236}">
                <a16:creationId xmlns:a16="http://schemas.microsoft.com/office/drawing/2014/main" id="{F382FA69-E83F-2B4E-B5D7-F1F50B6184D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02119" y="2046288"/>
            <a:ext cx="7141898" cy="4017317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EBD296-197E-8A45-B293-24DE6D866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14</a:t>
            </a:fld>
            <a:endParaRPr lang="en-US"/>
          </a:p>
        </p:txBody>
      </p:sp>
      <p:pic>
        <p:nvPicPr>
          <p:cNvPr id="11" name="Picture 10" descr="Screen of a cell phone&#10;&#10;Description automatically generated">
            <a:extLst>
              <a:ext uri="{FF2B5EF4-FFF2-40B4-BE49-F238E27FC236}">
                <a16:creationId xmlns:a16="http://schemas.microsoft.com/office/drawing/2014/main" id="{D88CB4A4-23DF-724D-871D-E6F92E1793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5960" y="2059288"/>
            <a:ext cx="1843092" cy="3634985"/>
          </a:xfrm>
          <a:prstGeom prst="roundRect">
            <a:avLst>
              <a:gd name="adj" fmla="val 23972"/>
            </a:avLst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19A582B-3094-EF43-96AD-D4C369C78559}"/>
              </a:ext>
            </a:extLst>
          </p:cNvPr>
          <p:cNvSpPr/>
          <p:nvPr/>
        </p:nvSpPr>
        <p:spPr>
          <a:xfrm>
            <a:off x="9183712" y="5694273"/>
            <a:ext cx="24875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TW" dirty="0"/>
              <a:t>(Anthony et al. ITS 2012)</a:t>
            </a:r>
          </a:p>
        </p:txBody>
      </p:sp>
      <p:sp>
        <p:nvSpPr>
          <p:cNvPr id="13" name="Content Placeholder 9">
            <a:extLst>
              <a:ext uri="{FF2B5EF4-FFF2-40B4-BE49-F238E27FC236}">
                <a16:creationId xmlns:a16="http://schemas.microsoft.com/office/drawing/2014/main" id="{A3346774-D2B3-6749-8416-1ADD54FED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0289"/>
            <a:ext cx="7395691" cy="4351338"/>
          </a:xfrm>
        </p:spPr>
        <p:txBody>
          <a:bodyPr/>
          <a:lstStyle/>
          <a:p>
            <a:r>
              <a:rPr lang="en-TW" dirty="0"/>
              <a:t>Per-user target miss rate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500418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4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A648F-929C-FC48-AF48-D845FEE42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W" dirty="0"/>
              <a:t>Gesture Drawing Task</a:t>
            </a:r>
          </a:p>
        </p:txBody>
      </p:sp>
      <p:pic>
        <p:nvPicPr>
          <p:cNvPr id="5" name="Content Placeholder 4" descr="Screen of a cell phone&#10;&#10;Description automatically generated">
            <a:extLst>
              <a:ext uri="{FF2B5EF4-FFF2-40B4-BE49-F238E27FC236}">
                <a16:creationId xmlns:a16="http://schemas.microsoft.com/office/drawing/2014/main" id="{0A70438D-3BEE-9544-B505-89879052B4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196" y="1052205"/>
            <a:ext cx="2434107" cy="4753590"/>
          </a:xfrm>
          <a:prstGeom prst="roundRect">
            <a:avLst>
              <a:gd name="adj" fmla="val 22937"/>
            </a:avLst>
          </a:prstGeom>
          <a:noFill/>
        </p:spPr>
      </p:pic>
      <p:sp>
        <p:nvSpPr>
          <p:cNvPr id="7" name="Content Placeholder 9">
            <a:extLst>
              <a:ext uri="{FF2B5EF4-FFF2-40B4-BE49-F238E27FC236}">
                <a16:creationId xmlns:a16="http://schemas.microsoft.com/office/drawing/2014/main" id="{E941AA00-F0AC-0142-97EF-3C2B7A5B5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697" y="1779445"/>
            <a:ext cx="7395691" cy="4351338"/>
          </a:xfrm>
        </p:spPr>
        <p:txBody>
          <a:bodyPr/>
          <a:lstStyle/>
          <a:p>
            <a:r>
              <a:rPr lang="en-US" dirty="0"/>
              <a:t>G</a:t>
            </a:r>
            <a:r>
              <a:rPr lang="en-TW" dirty="0"/>
              <a:t>esture set </a:t>
            </a:r>
            <a:br>
              <a:rPr lang="en-TW" dirty="0"/>
            </a:br>
            <a:r>
              <a:rPr lang="en-TW" dirty="0"/>
              <a:t>(Anthony et al. ITS 2012)</a:t>
            </a:r>
          </a:p>
          <a:p>
            <a:pPr marL="0" indent="0">
              <a:buNone/>
            </a:pPr>
            <a:endParaRPr lang="en-TW" dirty="0"/>
          </a:p>
          <a:p>
            <a:r>
              <a:rPr lang="en-TW" dirty="0"/>
              <a:t>User-dependent recognition rate</a:t>
            </a:r>
          </a:p>
          <a:p>
            <a:pPr lvl="1"/>
            <a:r>
              <a:rPr lang="en-TW" dirty="0"/>
              <a:t>$P recognizer </a:t>
            </a:r>
            <a:br>
              <a:rPr lang="en-TW" dirty="0"/>
            </a:br>
            <a:r>
              <a:rPr lang="en-TW" dirty="0"/>
              <a:t>(Vatavu et al. ICMI 2012)</a:t>
            </a:r>
          </a:p>
          <a:p>
            <a:endParaRPr lang="en-TW" dirty="0"/>
          </a:p>
          <a:p>
            <a:endParaRPr lang="en-TW" dirty="0"/>
          </a:p>
        </p:txBody>
      </p:sp>
      <p:pic>
        <p:nvPicPr>
          <p:cNvPr id="12" name="Picture 11" descr="A close up of a sign&#10;&#10;Description automatically generated">
            <a:extLst>
              <a:ext uri="{FF2B5EF4-FFF2-40B4-BE49-F238E27FC236}">
                <a16:creationId xmlns:a16="http://schemas.microsoft.com/office/drawing/2014/main" id="{E9FAAA1F-68A0-4E47-8AF4-86ABDF70AD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830" y="1690688"/>
            <a:ext cx="2885469" cy="241970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10B70B-5F4D-8C41-9524-9DA8E47FC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7492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0DA0D-5AAB-5F48-8A2D-44DA3002E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W" dirty="0"/>
              <a:t>Participants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0C53023A-3CD2-6341-BE61-F1E837B661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65675930"/>
                  </p:ext>
                </p:extLst>
              </p:nvPr>
            </p:nvGraphicFramePr>
            <p:xfrm>
              <a:off x="838200" y="1373188"/>
              <a:ext cx="10502900" cy="4351509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939800">
                      <a:extLst>
                        <a:ext uri="{9D8B030D-6E8A-4147-A177-3AD203B41FA5}">
                          <a16:colId xmlns:a16="http://schemas.microsoft.com/office/drawing/2014/main" val="1276159617"/>
                        </a:ext>
                      </a:extLst>
                    </a:gridCol>
                    <a:gridCol w="1930400">
                      <a:extLst>
                        <a:ext uri="{9D8B030D-6E8A-4147-A177-3AD203B41FA5}">
                          <a16:colId xmlns:a16="http://schemas.microsoft.com/office/drawing/2014/main" val="3704966183"/>
                        </a:ext>
                      </a:extLst>
                    </a:gridCol>
                    <a:gridCol w="3098800">
                      <a:extLst>
                        <a:ext uri="{9D8B030D-6E8A-4147-A177-3AD203B41FA5}">
                          <a16:colId xmlns:a16="http://schemas.microsoft.com/office/drawing/2014/main" val="1389280511"/>
                        </a:ext>
                      </a:extLst>
                    </a:gridCol>
                    <a:gridCol w="1917700">
                      <a:extLst>
                        <a:ext uri="{9D8B030D-6E8A-4147-A177-3AD203B41FA5}">
                          <a16:colId xmlns:a16="http://schemas.microsoft.com/office/drawing/2014/main" val="1924391047"/>
                        </a:ext>
                      </a:extLst>
                    </a:gridCol>
                    <a:gridCol w="2616200">
                      <a:extLst>
                        <a:ext uri="{9D8B030D-6E8A-4147-A177-3AD203B41FA5}">
                          <a16:colId xmlns:a16="http://schemas.microsoft.com/office/drawing/2014/main" val="998744731"/>
                        </a:ext>
                      </a:extLst>
                    </a:gridCol>
                  </a:tblGrid>
                  <a:tr h="5045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400" dirty="0"/>
                            <a:t>Age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Number of Participants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Grade Level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Motor Skill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(Mean [SD])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Executive Function (Mean [SD])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180564779"/>
                      </a:ext>
                    </a:extLst>
                  </a:tr>
                  <a:tr h="4805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Not yet in school, Preschool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57.5 [19.72] 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50.83 [18.03]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59110020"/>
                      </a:ext>
                    </a:extLst>
                  </a:tr>
                  <a:tr h="4805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Preschool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74.33 [6.53]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77.83 [11.23]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30766280"/>
                      </a:ext>
                    </a:extLst>
                  </a:tr>
                  <a:tr h="4805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11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200" dirty="0"/>
                            <a:t>Preschool, Kindergarten,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200" dirty="0"/>
                            <a:t>1st Grade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83.73 [12.24]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72.55 [16.6]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665279880"/>
                      </a:ext>
                    </a:extLst>
                  </a:tr>
                  <a:tr h="35147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Kindergarten, </a:t>
                          </a:r>
                        </a:p>
                        <a:p>
                          <a:pPr algn="ctr"/>
                          <a:r>
                            <a:rPr lang="en-TW" sz="2200" dirty="0"/>
                            <a:t>1st Grade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92 [5.15]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87.4 [6.19]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1856736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Total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28 (11 females, 17 males)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TW" sz="22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TW" sz="2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77.57 [16.89]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71.68 [18.5]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4920177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0C53023A-3CD2-6341-BE61-F1E837B661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65675930"/>
                  </p:ext>
                </p:extLst>
              </p:nvPr>
            </p:nvGraphicFramePr>
            <p:xfrm>
              <a:off x="838200" y="1373188"/>
              <a:ext cx="10502900" cy="4351509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939800">
                      <a:extLst>
                        <a:ext uri="{9D8B030D-6E8A-4147-A177-3AD203B41FA5}">
                          <a16:colId xmlns:a16="http://schemas.microsoft.com/office/drawing/2014/main" val="1276159617"/>
                        </a:ext>
                      </a:extLst>
                    </a:gridCol>
                    <a:gridCol w="1930400">
                      <a:extLst>
                        <a:ext uri="{9D8B030D-6E8A-4147-A177-3AD203B41FA5}">
                          <a16:colId xmlns:a16="http://schemas.microsoft.com/office/drawing/2014/main" val="3704966183"/>
                        </a:ext>
                      </a:extLst>
                    </a:gridCol>
                    <a:gridCol w="3098800">
                      <a:extLst>
                        <a:ext uri="{9D8B030D-6E8A-4147-A177-3AD203B41FA5}">
                          <a16:colId xmlns:a16="http://schemas.microsoft.com/office/drawing/2014/main" val="1389280511"/>
                        </a:ext>
                      </a:extLst>
                    </a:gridCol>
                    <a:gridCol w="1917700">
                      <a:extLst>
                        <a:ext uri="{9D8B030D-6E8A-4147-A177-3AD203B41FA5}">
                          <a16:colId xmlns:a16="http://schemas.microsoft.com/office/drawing/2014/main" val="1924391047"/>
                        </a:ext>
                      </a:extLst>
                    </a:gridCol>
                    <a:gridCol w="2616200">
                      <a:extLst>
                        <a:ext uri="{9D8B030D-6E8A-4147-A177-3AD203B41FA5}">
                          <a16:colId xmlns:a16="http://schemas.microsoft.com/office/drawing/2014/main" val="998744731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400" dirty="0"/>
                            <a:t>Age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Number of Participants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Grade Level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Motor Skill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(Mean [SD])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Executive Function (Mean [SD])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180564779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Not yet in school, Preschool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57.5 [19.72] 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50.83 [18.03]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59110020"/>
                      </a:ext>
                    </a:extLst>
                  </a:tr>
                  <a:tr h="4805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Preschool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74.33 [6.53]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77.83 [11.23]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30766280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11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200" dirty="0"/>
                            <a:t>Preschool, Kindergarten,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200" dirty="0"/>
                            <a:t>1st Grade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83.73 [12.24]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72.55 [16.6]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665279880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Kindergarten, </a:t>
                          </a:r>
                        </a:p>
                        <a:p>
                          <a:pPr algn="ctr"/>
                          <a:r>
                            <a:rPr lang="en-TW" sz="2200" dirty="0"/>
                            <a:t>1st Grade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92 [5.15]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87.4 [6.19]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1856736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Total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28 (11 females, 17 males)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TW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93033" t="-478333" r="-147131" b="-1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77.57 [16.89]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71.68 [18.5]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4920177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607D92-83E7-C84E-8B37-A54D4A845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3212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F3001239-1AAA-6A4D-B8CE-5D75FCA6453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63578962"/>
                  </p:ext>
                </p:extLst>
              </p:nvPr>
            </p:nvGraphicFramePr>
            <p:xfrm>
              <a:off x="838200" y="1373188"/>
              <a:ext cx="10502900" cy="4351509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939800">
                      <a:extLst>
                        <a:ext uri="{9D8B030D-6E8A-4147-A177-3AD203B41FA5}">
                          <a16:colId xmlns:a16="http://schemas.microsoft.com/office/drawing/2014/main" val="1276159617"/>
                        </a:ext>
                      </a:extLst>
                    </a:gridCol>
                    <a:gridCol w="1930400">
                      <a:extLst>
                        <a:ext uri="{9D8B030D-6E8A-4147-A177-3AD203B41FA5}">
                          <a16:colId xmlns:a16="http://schemas.microsoft.com/office/drawing/2014/main" val="3704966183"/>
                        </a:ext>
                      </a:extLst>
                    </a:gridCol>
                    <a:gridCol w="3098800">
                      <a:extLst>
                        <a:ext uri="{9D8B030D-6E8A-4147-A177-3AD203B41FA5}">
                          <a16:colId xmlns:a16="http://schemas.microsoft.com/office/drawing/2014/main" val="1389280511"/>
                        </a:ext>
                      </a:extLst>
                    </a:gridCol>
                    <a:gridCol w="1917700">
                      <a:extLst>
                        <a:ext uri="{9D8B030D-6E8A-4147-A177-3AD203B41FA5}">
                          <a16:colId xmlns:a16="http://schemas.microsoft.com/office/drawing/2014/main" val="1924391047"/>
                        </a:ext>
                      </a:extLst>
                    </a:gridCol>
                    <a:gridCol w="2616200">
                      <a:extLst>
                        <a:ext uri="{9D8B030D-6E8A-4147-A177-3AD203B41FA5}">
                          <a16:colId xmlns:a16="http://schemas.microsoft.com/office/drawing/2014/main" val="998744731"/>
                        </a:ext>
                      </a:extLst>
                    </a:gridCol>
                  </a:tblGrid>
                  <a:tr h="5045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400" dirty="0"/>
                            <a:t>Age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Number of Participants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Grade Level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Motor Skill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(Mean [SD])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Executive Function (Mean [SD])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180564779"/>
                      </a:ext>
                    </a:extLst>
                  </a:tr>
                  <a:tr h="4805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Not yet in school, Preschool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57.5 [19.72] 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50.83 [18.03]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59110020"/>
                      </a:ext>
                    </a:extLst>
                  </a:tr>
                  <a:tr h="4805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Preschool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74.33 [6.53]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77.83 [11.23]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30766280"/>
                      </a:ext>
                    </a:extLst>
                  </a:tr>
                  <a:tr h="4805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11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200" dirty="0"/>
                            <a:t>Preschool, Kindergarten,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200" dirty="0"/>
                            <a:t>1st Grade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83.73 [12.24]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72.55 [16.6]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665279880"/>
                      </a:ext>
                    </a:extLst>
                  </a:tr>
                  <a:tr h="35147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Kindergarten, </a:t>
                          </a:r>
                        </a:p>
                        <a:p>
                          <a:pPr algn="ctr"/>
                          <a:r>
                            <a:rPr lang="en-TW" sz="2200" dirty="0"/>
                            <a:t>1st Grade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92 [5.15]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87.4 [6.19]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1856736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Total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28 (11 females, 17 males)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TW" sz="22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TW" sz="2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77.57 [16.89]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71.68 [18.5]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4920177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F3001239-1AAA-6A4D-B8CE-5D75FCA6453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63578962"/>
                  </p:ext>
                </p:extLst>
              </p:nvPr>
            </p:nvGraphicFramePr>
            <p:xfrm>
              <a:off x="838200" y="1373188"/>
              <a:ext cx="10502900" cy="4351509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939800">
                      <a:extLst>
                        <a:ext uri="{9D8B030D-6E8A-4147-A177-3AD203B41FA5}">
                          <a16:colId xmlns:a16="http://schemas.microsoft.com/office/drawing/2014/main" val="1276159617"/>
                        </a:ext>
                      </a:extLst>
                    </a:gridCol>
                    <a:gridCol w="1930400">
                      <a:extLst>
                        <a:ext uri="{9D8B030D-6E8A-4147-A177-3AD203B41FA5}">
                          <a16:colId xmlns:a16="http://schemas.microsoft.com/office/drawing/2014/main" val="3704966183"/>
                        </a:ext>
                      </a:extLst>
                    </a:gridCol>
                    <a:gridCol w="3098800">
                      <a:extLst>
                        <a:ext uri="{9D8B030D-6E8A-4147-A177-3AD203B41FA5}">
                          <a16:colId xmlns:a16="http://schemas.microsoft.com/office/drawing/2014/main" val="1389280511"/>
                        </a:ext>
                      </a:extLst>
                    </a:gridCol>
                    <a:gridCol w="1917700">
                      <a:extLst>
                        <a:ext uri="{9D8B030D-6E8A-4147-A177-3AD203B41FA5}">
                          <a16:colId xmlns:a16="http://schemas.microsoft.com/office/drawing/2014/main" val="1924391047"/>
                        </a:ext>
                      </a:extLst>
                    </a:gridCol>
                    <a:gridCol w="2616200">
                      <a:extLst>
                        <a:ext uri="{9D8B030D-6E8A-4147-A177-3AD203B41FA5}">
                          <a16:colId xmlns:a16="http://schemas.microsoft.com/office/drawing/2014/main" val="998744731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400" dirty="0"/>
                            <a:t>Age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Number of Participants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Grade Level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Motor Skill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(Mean [SD])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Executive Function (Mean [SD])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180564779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Not yet in school, Preschool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57.5 [19.72] 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50.83 [18.03]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59110020"/>
                      </a:ext>
                    </a:extLst>
                  </a:tr>
                  <a:tr h="4805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Preschool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74.33 [6.53]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77.83 [11.23]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30766280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11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200" dirty="0"/>
                            <a:t>Preschool, Kindergarten,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200" dirty="0"/>
                            <a:t>1st Grade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83.73 [12.24]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72.55 [16.6]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665279880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Kindergarten, </a:t>
                          </a:r>
                        </a:p>
                        <a:p>
                          <a:pPr algn="ctr"/>
                          <a:r>
                            <a:rPr lang="en-TW" sz="2200" dirty="0"/>
                            <a:t>1st Grade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92 [5.15]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87.4 [6.19]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1856736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Total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28 (11 females, 17 males)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TW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93033" t="-478333" r="-147131" b="-1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77.57 [16.89]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71.68 [18.5]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4920177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0510DA0D-5AAB-5F48-8A2D-44DA3002E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W" dirty="0"/>
              <a:t>Participants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607D92-83E7-C84E-8B37-A54D4A845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17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4FBC5C-76BD-DA4A-9C90-38EA6D81B5D0}"/>
              </a:ext>
            </a:extLst>
          </p:cNvPr>
          <p:cNvSpPr/>
          <p:nvPr/>
        </p:nvSpPr>
        <p:spPr>
          <a:xfrm>
            <a:off x="825500" y="4988034"/>
            <a:ext cx="2882900" cy="765092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4675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7D8CCD73-14F0-D146-9044-90A51477249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75721951"/>
                  </p:ext>
                </p:extLst>
              </p:nvPr>
            </p:nvGraphicFramePr>
            <p:xfrm>
              <a:off x="838200" y="1373188"/>
              <a:ext cx="10502900" cy="4351509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939800">
                      <a:extLst>
                        <a:ext uri="{9D8B030D-6E8A-4147-A177-3AD203B41FA5}">
                          <a16:colId xmlns:a16="http://schemas.microsoft.com/office/drawing/2014/main" val="1276159617"/>
                        </a:ext>
                      </a:extLst>
                    </a:gridCol>
                    <a:gridCol w="1930400">
                      <a:extLst>
                        <a:ext uri="{9D8B030D-6E8A-4147-A177-3AD203B41FA5}">
                          <a16:colId xmlns:a16="http://schemas.microsoft.com/office/drawing/2014/main" val="3704966183"/>
                        </a:ext>
                      </a:extLst>
                    </a:gridCol>
                    <a:gridCol w="3098800">
                      <a:extLst>
                        <a:ext uri="{9D8B030D-6E8A-4147-A177-3AD203B41FA5}">
                          <a16:colId xmlns:a16="http://schemas.microsoft.com/office/drawing/2014/main" val="1389280511"/>
                        </a:ext>
                      </a:extLst>
                    </a:gridCol>
                    <a:gridCol w="1917700">
                      <a:extLst>
                        <a:ext uri="{9D8B030D-6E8A-4147-A177-3AD203B41FA5}">
                          <a16:colId xmlns:a16="http://schemas.microsoft.com/office/drawing/2014/main" val="1924391047"/>
                        </a:ext>
                      </a:extLst>
                    </a:gridCol>
                    <a:gridCol w="2616200">
                      <a:extLst>
                        <a:ext uri="{9D8B030D-6E8A-4147-A177-3AD203B41FA5}">
                          <a16:colId xmlns:a16="http://schemas.microsoft.com/office/drawing/2014/main" val="998744731"/>
                        </a:ext>
                      </a:extLst>
                    </a:gridCol>
                  </a:tblGrid>
                  <a:tr h="5045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400" dirty="0"/>
                            <a:t>Age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Number of Participants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Grade Level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Motor Skill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(Mean [SD])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Executive Function (Mean [SD])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180564779"/>
                      </a:ext>
                    </a:extLst>
                  </a:tr>
                  <a:tr h="4805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Not yet in school, Preschool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57.5 [19.72] 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50.83 [18.03]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59110020"/>
                      </a:ext>
                    </a:extLst>
                  </a:tr>
                  <a:tr h="4805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Preschool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74.33 [6.53]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77.83 [11.23]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30766280"/>
                      </a:ext>
                    </a:extLst>
                  </a:tr>
                  <a:tr h="4805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11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200" dirty="0"/>
                            <a:t>Preschool, Kindergarten,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200" dirty="0"/>
                            <a:t>1st Grade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83.73 [12.24]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72.55 [16.6]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665279880"/>
                      </a:ext>
                    </a:extLst>
                  </a:tr>
                  <a:tr h="35147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Kindergarten, </a:t>
                          </a:r>
                        </a:p>
                        <a:p>
                          <a:pPr algn="ctr"/>
                          <a:r>
                            <a:rPr lang="en-TW" sz="2200" dirty="0"/>
                            <a:t>1st Grade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92 [5.15]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87.4 [6.19]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1856736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Total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28 (11 females, 17 males)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TW" sz="22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TW" sz="2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77.57 [16.89]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71.68 [18.5]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4920177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7D8CCD73-14F0-D146-9044-90A51477249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75721951"/>
                  </p:ext>
                </p:extLst>
              </p:nvPr>
            </p:nvGraphicFramePr>
            <p:xfrm>
              <a:off x="838200" y="1373188"/>
              <a:ext cx="10502900" cy="4351509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939800">
                      <a:extLst>
                        <a:ext uri="{9D8B030D-6E8A-4147-A177-3AD203B41FA5}">
                          <a16:colId xmlns:a16="http://schemas.microsoft.com/office/drawing/2014/main" val="1276159617"/>
                        </a:ext>
                      </a:extLst>
                    </a:gridCol>
                    <a:gridCol w="1930400">
                      <a:extLst>
                        <a:ext uri="{9D8B030D-6E8A-4147-A177-3AD203B41FA5}">
                          <a16:colId xmlns:a16="http://schemas.microsoft.com/office/drawing/2014/main" val="3704966183"/>
                        </a:ext>
                      </a:extLst>
                    </a:gridCol>
                    <a:gridCol w="3098800">
                      <a:extLst>
                        <a:ext uri="{9D8B030D-6E8A-4147-A177-3AD203B41FA5}">
                          <a16:colId xmlns:a16="http://schemas.microsoft.com/office/drawing/2014/main" val="1389280511"/>
                        </a:ext>
                      </a:extLst>
                    </a:gridCol>
                    <a:gridCol w="1917700">
                      <a:extLst>
                        <a:ext uri="{9D8B030D-6E8A-4147-A177-3AD203B41FA5}">
                          <a16:colId xmlns:a16="http://schemas.microsoft.com/office/drawing/2014/main" val="1924391047"/>
                        </a:ext>
                      </a:extLst>
                    </a:gridCol>
                    <a:gridCol w="2616200">
                      <a:extLst>
                        <a:ext uri="{9D8B030D-6E8A-4147-A177-3AD203B41FA5}">
                          <a16:colId xmlns:a16="http://schemas.microsoft.com/office/drawing/2014/main" val="998744731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400" dirty="0"/>
                            <a:t>Age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Number of Participants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Grade Level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Motor Skill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(Mean [SD])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Executive Function (Mean [SD])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180564779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Not yet in school, Preschool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57.5 [19.72] 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50.83 [18.03]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59110020"/>
                      </a:ext>
                    </a:extLst>
                  </a:tr>
                  <a:tr h="4805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Preschool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74.33 [6.53]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77.83 [11.23]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30766280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11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200" dirty="0"/>
                            <a:t>Preschool, Kindergarten,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200" dirty="0"/>
                            <a:t>1st Grade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83.73 [12.24]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72.55 [16.6]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665279880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Kindergarten, </a:t>
                          </a:r>
                        </a:p>
                        <a:p>
                          <a:pPr algn="ctr"/>
                          <a:r>
                            <a:rPr lang="en-TW" sz="2200" dirty="0"/>
                            <a:t>1st Grade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92 [5.15]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87.4 [6.19]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1856736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Total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28 (11 females, 17 males)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TW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93033" t="-478333" r="-147131" b="-1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77.57 [16.89]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71.68 [18.5]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4920177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0510DA0D-5AAB-5F48-8A2D-44DA3002E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W" dirty="0"/>
              <a:t>Participants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607D92-83E7-C84E-8B37-A54D4A845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18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76A73B-AB36-E444-8061-7CF9CC2C6299}"/>
              </a:ext>
            </a:extLst>
          </p:cNvPr>
          <p:cNvSpPr/>
          <p:nvPr/>
        </p:nvSpPr>
        <p:spPr>
          <a:xfrm>
            <a:off x="838200" y="1373188"/>
            <a:ext cx="939800" cy="3640245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>
              <a:solidFill>
                <a:schemeClr val="accent2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0A08B9-24E2-7C4D-BA60-E23B5058C16B}"/>
              </a:ext>
            </a:extLst>
          </p:cNvPr>
          <p:cNvSpPr/>
          <p:nvPr/>
        </p:nvSpPr>
        <p:spPr>
          <a:xfrm>
            <a:off x="3705335" y="1373188"/>
            <a:ext cx="3101865" cy="3640244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1266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F991E44C-1A9B-6E4B-8F2E-223420AC22F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35739831"/>
                  </p:ext>
                </p:extLst>
              </p:nvPr>
            </p:nvGraphicFramePr>
            <p:xfrm>
              <a:off x="838200" y="1373188"/>
              <a:ext cx="10502900" cy="4351509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939800">
                      <a:extLst>
                        <a:ext uri="{9D8B030D-6E8A-4147-A177-3AD203B41FA5}">
                          <a16:colId xmlns:a16="http://schemas.microsoft.com/office/drawing/2014/main" val="1276159617"/>
                        </a:ext>
                      </a:extLst>
                    </a:gridCol>
                    <a:gridCol w="1930400">
                      <a:extLst>
                        <a:ext uri="{9D8B030D-6E8A-4147-A177-3AD203B41FA5}">
                          <a16:colId xmlns:a16="http://schemas.microsoft.com/office/drawing/2014/main" val="3704966183"/>
                        </a:ext>
                      </a:extLst>
                    </a:gridCol>
                    <a:gridCol w="3098800">
                      <a:extLst>
                        <a:ext uri="{9D8B030D-6E8A-4147-A177-3AD203B41FA5}">
                          <a16:colId xmlns:a16="http://schemas.microsoft.com/office/drawing/2014/main" val="1389280511"/>
                        </a:ext>
                      </a:extLst>
                    </a:gridCol>
                    <a:gridCol w="1917700">
                      <a:extLst>
                        <a:ext uri="{9D8B030D-6E8A-4147-A177-3AD203B41FA5}">
                          <a16:colId xmlns:a16="http://schemas.microsoft.com/office/drawing/2014/main" val="1924391047"/>
                        </a:ext>
                      </a:extLst>
                    </a:gridCol>
                    <a:gridCol w="2616200">
                      <a:extLst>
                        <a:ext uri="{9D8B030D-6E8A-4147-A177-3AD203B41FA5}">
                          <a16:colId xmlns:a16="http://schemas.microsoft.com/office/drawing/2014/main" val="998744731"/>
                        </a:ext>
                      </a:extLst>
                    </a:gridCol>
                  </a:tblGrid>
                  <a:tr h="5045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400" dirty="0"/>
                            <a:t>Age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Number of Participants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Grade Level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Motor Skill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(Mean [SD])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Executive Function (Mean [SD])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180564779"/>
                      </a:ext>
                    </a:extLst>
                  </a:tr>
                  <a:tr h="4805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Not yet in school, Preschool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57.5 [19.72] 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50.83 [18.03]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59110020"/>
                      </a:ext>
                    </a:extLst>
                  </a:tr>
                  <a:tr h="4805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Preschool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74.33 [6.53]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77.83 [11.23]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30766280"/>
                      </a:ext>
                    </a:extLst>
                  </a:tr>
                  <a:tr h="4805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11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200" dirty="0"/>
                            <a:t>Preschool, Kindergarten,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200" dirty="0"/>
                            <a:t>1st Grade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83.73 [12.24]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72.55 [16.6]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665279880"/>
                      </a:ext>
                    </a:extLst>
                  </a:tr>
                  <a:tr h="35147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Kindergarten, </a:t>
                          </a:r>
                        </a:p>
                        <a:p>
                          <a:pPr algn="ctr"/>
                          <a:r>
                            <a:rPr lang="en-TW" sz="2200" dirty="0"/>
                            <a:t>1st Grade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92 [5.15]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87.4 [6.19]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1856736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Total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28 (11 females, 17 males)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TW" sz="22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TW" sz="2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77.57 [16.89]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71.68 [18.5]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4920177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F991E44C-1A9B-6E4B-8F2E-223420AC22F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35739831"/>
                  </p:ext>
                </p:extLst>
              </p:nvPr>
            </p:nvGraphicFramePr>
            <p:xfrm>
              <a:off x="838200" y="1373188"/>
              <a:ext cx="10502900" cy="4351509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939800">
                      <a:extLst>
                        <a:ext uri="{9D8B030D-6E8A-4147-A177-3AD203B41FA5}">
                          <a16:colId xmlns:a16="http://schemas.microsoft.com/office/drawing/2014/main" val="1276159617"/>
                        </a:ext>
                      </a:extLst>
                    </a:gridCol>
                    <a:gridCol w="1930400">
                      <a:extLst>
                        <a:ext uri="{9D8B030D-6E8A-4147-A177-3AD203B41FA5}">
                          <a16:colId xmlns:a16="http://schemas.microsoft.com/office/drawing/2014/main" val="3704966183"/>
                        </a:ext>
                      </a:extLst>
                    </a:gridCol>
                    <a:gridCol w="3098800">
                      <a:extLst>
                        <a:ext uri="{9D8B030D-6E8A-4147-A177-3AD203B41FA5}">
                          <a16:colId xmlns:a16="http://schemas.microsoft.com/office/drawing/2014/main" val="1389280511"/>
                        </a:ext>
                      </a:extLst>
                    </a:gridCol>
                    <a:gridCol w="1917700">
                      <a:extLst>
                        <a:ext uri="{9D8B030D-6E8A-4147-A177-3AD203B41FA5}">
                          <a16:colId xmlns:a16="http://schemas.microsoft.com/office/drawing/2014/main" val="1924391047"/>
                        </a:ext>
                      </a:extLst>
                    </a:gridCol>
                    <a:gridCol w="2616200">
                      <a:extLst>
                        <a:ext uri="{9D8B030D-6E8A-4147-A177-3AD203B41FA5}">
                          <a16:colId xmlns:a16="http://schemas.microsoft.com/office/drawing/2014/main" val="998744731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400" dirty="0"/>
                            <a:t>Age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Number of Participants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Grade Level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Motor Skill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(Mean [SD])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Executive Function (Mean [SD])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180564779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Not yet in school, Preschool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57.5 [19.72] 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50.83 [18.03]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59110020"/>
                      </a:ext>
                    </a:extLst>
                  </a:tr>
                  <a:tr h="4805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Preschool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74.33 [6.53]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77.83 [11.23]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30766280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11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200" dirty="0"/>
                            <a:t>Preschool, Kindergarten,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200" dirty="0"/>
                            <a:t>1st Grade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83.73 [12.24]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72.55 [16.6]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665279880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Kindergarten, </a:t>
                          </a:r>
                        </a:p>
                        <a:p>
                          <a:pPr algn="ctr"/>
                          <a:r>
                            <a:rPr lang="en-TW" sz="2200" dirty="0"/>
                            <a:t>1st Grade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92 [5.15]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87.4 [6.19]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1856736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Total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28 (11 females, 17 males)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TW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93033" t="-478333" r="-147131" b="-1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77.57 [16.89]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71.68 [18.5]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4920177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0510DA0D-5AAB-5F48-8A2D-44DA3002E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W" dirty="0"/>
              <a:t>Participants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607D92-83E7-C84E-8B37-A54D4A845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19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76A73B-AB36-E444-8061-7CF9CC2C6299}"/>
              </a:ext>
            </a:extLst>
          </p:cNvPr>
          <p:cNvSpPr/>
          <p:nvPr/>
        </p:nvSpPr>
        <p:spPr>
          <a:xfrm>
            <a:off x="838200" y="1373188"/>
            <a:ext cx="939800" cy="3640245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0168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3A944AED-7A65-C546-BECD-C7222A954C6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66965200"/>
                  </p:ext>
                </p:extLst>
              </p:nvPr>
            </p:nvGraphicFramePr>
            <p:xfrm>
              <a:off x="838200" y="1373188"/>
              <a:ext cx="10502900" cy="4351509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939800">
                      <a:extLst>
                        <a:ext uri="{9D8B030D-6E8A-4147-A177-3AD203B41FA5}">
                          <a16:colId xmlns:a16="http://schemas.microsoft.com/office/drawing/2014/main" val="1276159617"/>
                        </a:ext>
                      </a:extLst>
                    </a:gridCol>
                    <a:gridCol w="1930400">
                      <a:extLst>
                        <a:ext uri="{9D8B030D-6E8A-4147-A177-3AD203B41FA5}">
                          <a16:colId xmlns:a16="http://schemas.microsoft.com/office/drawing/2014/main" val="3704966183"/>
                        </a:ext>
                      </a:extLst>
                    </a:gridCol>
                    <a:gridCol w="3098800">
                      <a:extLst>
                        <a:ext uri="{9D8B030D-6E8A-4147-A177-3AD203B41FA5}">
                          <a16:colId xmlns:a16="http://schemas.microsoft.com/office/drawing/2014/main" val="1389280511"/>
                        </a:ext>
                      </a:extLst>
                    </a:gridCol>
                    <a:gridCol w="1917700">
                      <a:extLst>
                        <a:ext uri="{9D8B030D-6E8A-4147-A177-3AD203B41FA5}">
                          <a16:colId xmlns:a16="http://schemas.microsoft.com/office/drawing/2014/main" val="1924391047"/>
                        </a:ext>
                      </a:extLst>
                    </a:gridCol>
                    <a:gridCol w="2616200">
                      <a:extLst>
                        <a:ext uri="{9D8B030D-6E8A-4147-A177-3AD203B41FA5}">
                          <a16:colId xmlns:a16="http://schemas.microsoft.com/office/drawing/2014/main" val="998744731"/>
                        </a:ext>
                      </a:extLst>
                    </a:gridCol>
                  </a:tblGrid>
                  <a:tr h="5045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400" dirty="0"/>
                            <a:t>Age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Number of Participants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Grade Level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Motor Skill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(Mean [SD])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Executive Function (Mean [SD])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180564779"/>
                      </a:ext>
                    </a:extLst>
                  </a:tr>
                  <a:tr h="4805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Not yet in school, Preschool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57.5 [19.72] 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50.83 [18.03]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59110020"/>
                      </a:ext>
                    </a:extLst>
                  </a:tr>
                  <a:tr h="4805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Preschool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74.33 [6.53]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77.83 [11.23]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30766280"/>
                      </a:ext>
                    </a:extLst>
                  </a:tr>
                  <a:tr h="4805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11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200" dirty="0"/>
                            <a:t>Preschool, Kindergarten,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200" dirty="0"/>
                            <a:t>1st Grade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83.73 [12.24]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72.55 [16.6]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665279880"/>
                      </a:ext>
                    </a:extLst>
                  </a:tr>
                  <a:tr h="35147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Kindergarten, </a:t>
                          </a:r>
                        </a:p>
                        <a:p>
                          <a:pPr algn="ctr"/>
                          <a:r>
                            <a:rPr lang="en-TW" sz="2200" dirty="0"/>
                            <a:t>1st Grade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92 [5.15]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87.4 [6.19]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1856736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Total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28 (11 females, 17 males)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TW" sz="22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TW" sz="2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77.57 [16.89]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71.68 [18.5]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4920177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3A944AED-7A65-C546-BECD-C7222A954C6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66965200"/>
                  </p:ext>
                </p:extLst>
              </p:nvPr>
            </p:nvGraphicFramePr>
            <p:xfrm>
              <a:off x="838200" y="1373188"/>
              <a:ext cx="10502900" cy="4351509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939800">
                      <a:extLst>
                        <a:ext uri="{9D8B030D-6E8A-4147-A177-3AD203B41FA5}">
                          <a16:colId xmlns:a16="http://schemas.microsoft.com/office/drawing/2014/main" val="1276159617"/>
                        </a:ext>
                      </a:extLst>
                    </a:gridCol>
                    <a:gridCol w="1930400">
                      <a:extLst>
                        <a:ext uri="{9D8B030D-6E8A-4147-A177-3AD203B41FA5}">
                          <a16:colId xmlns:a16="http://schemas.microsoft.com/office/drawing/2014/main" val="3704966183"/>
                        </a:ext>
                      </a:extLst>
                    </a:gridCol>
                    <a:gridCol w="3098800">
                      <a:extLst>
                        <a:ext uri="{9D8B030D-6E8A-4147-A177-3AD203B41FA5}">
                          <a16:colId xmlns:a16="http://schemas.microsoft.com/office/drawing/2014/main" val="1389280511"/>
                        </a:ext>
                      </a:extLst>
                    </a:gridCol>
                    <a:gridCol w="1917700">
                      <a:extLst>
                        <a:ext uri="{9D8B030D-6E8A-4147-A177-3AD203B41FA5}">
                          <a16:colId xmlns:a16="http://schemas.microsoft.com/office/drawing/2014/main" val="1924391047"/>
                        </a:ext>
                      </a:extLst>
                    </a:gridCol>
                    <a:gridCol w="2616200">
                      <a:extLst>
                        <a:ext uri="{9D8B030D-6E8A-4147-A177-3AD203B41FA5}">
                          <a16:colId xmlns:a16="http://schemas.microsoft.com/office/drawing/2014/main" val="998744731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400" dirty="0"/>
                            <a:t>Age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Number of Participants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Grade Level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Motor Skill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(Mean [SD])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400" dirty="0"/>
                            <a:t>Executive Function (Mean [SD])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180564779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Not yet in school, Preschool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57.5 [19.72] 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50.83 [18.03]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59110020"/>
                      </a:ext>
                    </a:extLst>
                  </a:tr>
                  <a:tr h="4805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Preschool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74.33 [6.53]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77.83 [11.23]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30766280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11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200" dirty="0"/>
                            <a:t>Preschool, Kindergarten,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TW" sz="2200" dirty="0"/>
                            <a:t>1st Grade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83.73 [12.24]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72.55 [16.6]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665279880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Kindergarten, </a:t>
                          </a:r>
                        </a:p>
                        <a:p>
                          <a:pPr algn="ctr"/>
                          <a:r>
                            <a:rPr lang="en-TW" sz="2200" dirty="0"/>
                            <a:t>1st Grade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92 [5.15]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87.4 [6.19]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1856736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Total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28 (11 females, 17 males)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TW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93033" t="-478333" r="-147131" b="-1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77.57 [16.89]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TW" sz="2200" dirty="0"/>
                            <a:t>71.68 [18.5]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4920177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0510DA0D-5AAB-5F48-8A2D-44DA3002E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W" dirty="0"/>
              <a:t>Participants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607D92-83E7-C84E-8B37-A54D4A845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20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1A8831-A1F6-2D4C-A4D3-C76F9D0FAE10}"/>
              </a:ext>
            </a:extLst>
          </p:cNvPr>
          <p:cNvSpPr/>
          <p:nvPr/>
        </p:nvSpPr>
        <p:spPr>
          <a:xfrm>
            <a:off x="6794500" y="1373188"/>
            <a:ext cx="4546600" cy="4351509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2973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EF888-1B16-9448-AA68-523AFAB97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W" dirty="0"/>
              <a:t>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A904A-1217-7247-AEFA-B855F3C393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9677399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All 4 factors (age, grade level, motor skill, executive function) show </a:t>
            </a:r>
            <a:r>
              <a:rPr lang="en-US" b="1" dirty="0">
                <a:solidFill>
                  <a:schemeClr val="accent2"/>
                </a:solidFill>
              </a:rPr>
              <a:t>s</a:t>
            </a:r>
            <a:r>
              <a:rPr lang="en-TW" b="1" dirty="0">
                <a:solidFill>
                  <a:schemeClr val="accent2"/>
                </a:solidFill>
              </a:rPr>
              <a:t>ignificant but moderate</a:t>
            </a:r>
            <a:r>
              <a:rPr lang="en-TW" dirty="0"/>
              <a:t> negative correlations with </a:t>
            </a:r>
            <a:r>
              <a:rPr lang="en-TW" b="1" dirty="0">
                <a:solidFill>
                  <a:schemeClr val="accent2"/>
                </a:solidFill>
              </a:rPr>
              <a:t>target miss rate</a:t>
            </a:r>
            <a:endParaRPr lang="en-US" b="1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All 4 factors (age, grade level, motor skill, executive function) show </a:t>
            </a:r>
            <a:r>
              <a:rPr lang="en-US" b="1" dirty="0">
                <a:solidFill>
                  <a:schemeClr val="accent2"/>
                </a:solidFill>
              </a:rPr>
              <a:t>s</a:t>
            </a:r>
            <a:r>
              <a:rPr lang="en-TW" b="1" dirty="0">
                <a:solidFill>
                  <a:schemeClr val="accent2"/>
                </a:solidFill>
              </a:rPr>
              <a:t>ignificant but moderate</a:t>
            </a:r>
            <a:r>
              <a:rPr lang="en-TW" dirty="0"/>
              <a:t> positive correlations with </a:t>
            </a:r>
            <a:r>
              <a:rPr lang="en-TW" b="1" dirty="0">
                <a:solidFill>
                  <a:schemeClr val="accent2"/>
                </a:solidFill>
              </a:rPr>
              <a:t>gesture recognition rate</a:t>
            </a:r>
            <a:br>
              <a:rPr lang="en-TW" dirty="0">
                <a:solidFill>
                  <a:schemeClr val="accent2"/>
                </a:solidFill>
              </a:rPr>
            </a:br>
            <a:endParaRPr lang="en-TW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TW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D56532-B751-934B-965D-8D64164A3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5579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EF888-1B16-9448-AA68-523AFAB97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W" dirty="0"/>
              <a:t>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A904A-1217-7247-AEFA-B855F3C393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9677399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All 4 factors (age, grade level, motor skill, executive function) show </a:t>
            </a:r>
            <a:r>
              <a:rPr lang="en-US" b="1" dirty="0">
                <a:solidFill>
                  <a:schemeClr val="accent2"/>
                </a:solidFill>
              </a:rPr>
              <a:t>s</a:t>
            </a:r>
            <a:r>
              <a:rPr lang="en-TW" b="1" dirty="0">
                <a:solidFill>
                  <a:schemeClr val="accent2"/>
                </a:solidFill>
              </a:rPr>
              <a:t>ignificant but moderate</a:t>
            </a:r>
            <a:r>
              <a:rPr lang="en-TW" dirty="0"/>
              <a:t> negative correlations with </a:t>
            </a:r>
            <a:r>
              <a:rPr lang="en-TW" b="1" dirty="0">
                <a:solidFill>
                  <a:schemeClr val="accent2"/>
                </a:solidFill>
              </a:rPr>
              <a:t>target miss rate</a:t>
            </a:r>
            <a:endParaRPr lang="en-US" b="1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tx2">
                    <a:lumMod val="25000"/>
                  </a:schemeClr>
                </a:solidFill>
              </a:rPr>
              <a:t>All 4 factors (age, grade level, motor skill, executive function) show </a:t>
            </a:r>
            <a:r>
              <a:rPr lang="en-US" b="1" dirty="0">
                <a:solidFill>
                  <a:schemeClr val="tx2">
                    <a:lumMod val="25000"/>
                  </a:schemeClr>
                </a:solidFill>
              </a:rPr>
              <a:t>s</a:t>
            </a:r>
            <a:r>
              <a:rPr lang="en-TW" b="1" dirty="0">
                <a:solidFill>
                  <a:schemeClr val="tx2">
                    <a:lumMod val="25000"/>
                  </a:schemeClr>
                </a:solidFill>
              </a:rPr>
              <a:t>ignificant but moderate</a:t>
            </a:r>
            <a:r>
              <a:rPr lang="en-TW" dirty="0">
                <a:solidFill>
                  <a:schemeClr val="tx2">
                    <a:lumMod val="25000"/>
                  </a:schemeClr>
                </a:solidFill>
              </a:rPr>
              <a:t> positive correlations with </a:t>
            </a:r>
            <a:r>
              <a:rPr lang="en-TW" b="1" dirty="0">
                <a:solidFill>
                  <a:schemeClr val="tx2">
                    <a:lumMod val="25000"/>
                  </a:schemeClr>
                </a:solidFill>
              </a:rPr>
              <a:t>gesture recognition rate</a:t>
            </a:r>
            <a:br>
              <a:rPr lang="en-TW" dirty="0">
                <a:solidFill>
                  <a:schemeClr val="accent2"/>
                </a:solidFill>
              </a:rPr>
            </a:br>
            <a:endParaRPr lang="en-TW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TW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D56532-B751-934B-965D-8D64164A3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3796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E6A6F-878C-CC4C-8031-0D3B33388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14" y="11407"/>
            <a:ext cx="10515600" cy="804990"/>
          </a:xfrm>
        </p:spPr>
        <p:txBody>
          <a:bodyPr/>
          <a:lstStyle/>
          <a:p>
            <a:r>
              <a:rPr lang="en-TW" dirty="0"/>
              <a:t>Target Miss Rate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0F907-0B1E-7E41-A2F2-9827412317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0909" y="5883342"/>
            <a:ext cx="6912518" cy="1678993"/>
          </a:xfrm>
        </p:spPr>
        <p:txBody>
          <a:bodyPr>
            <a:normAutofit/>
          </a:bodyPr>
          <a:lstStyle/>
          <a:p>
            <a:r>
              <a:rPr lang="en-TW" dirty="0"/>
              <a:t>All 4 factors show </a:t>
            </a:r>
            <a:r>
              <a:rPr lang="en-TW" dirty="0">
                <a:solidFill>
                  <a:schemeClr val="accent2"/>
                </a:solidFill>
              </a:rPr>
              <a:t>significant but moderate </a:t>
            </a:r>
            <a:r>
              <a:rPr lang="en-TW" dirty="0"/>
              <a:t>negative</a:t>
            </a:r>
            <a:r>
              <a:rPr lang="en-TW" dirty="0">
                <a:solidFill>
                  <a:schemeClr val="accent2"/>
                </a:solidFill>
              </a:rPr>
              <a:t> </a:t>
            </a:r>
            <a:r>
              <a:rPr lang="en-TW" dirty="0"/>
              <a:t>correlations </a:t>
            </a:r>
            <a:br>
              <a:rPr lang="en-TW" dirty="0"/>
            </a:br>
            <a:endParaRPr lang="en-US" dirty="0"/>
          </a:p>
          <a:p>
            <a:pPr lvl="1"/>
            <a:endParaRPr lang="en-TW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ED6B2CA-5B22-8D4B-BADA-ACA473C4D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23</a:t>
            </a:fld>
            <a:endParaRPr lang="en-US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ECC57632-3F2E-734B-87B4-1A6528FE2DA3}"/>
              </a:ext>
            </a:extLst>
          </p:cNvPr>
          <p:cNvSpPr txBox="1"/>
          <p:nvPr/>
        </p:nvSpPr>
        <p:spPr>
          <a:xfrm>
            <a:off x="10449359" y="2337051"/>
            <a:ext cx="1624028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TW" sz="1400" dirty="0"/>
              <a:t>1: Not yet in school</a:t>
            </a:r>
          </a:p>
          <a:p>
            <a:r>
              <a:rPr lang="en-TW" sz="1400" dirty="0"/>
              <a:t>2: Preschool</a:t>
            </a:r>
          </a:p>
          <a:p>
            <a:r>
              <a:rPr lang="en-TW" sz="1400" dirty="0"/>
              <a:t>3: Kindergarten</a:t>
            </a:r>
          </a:p>
          <a:p>
            <a:r>
              <a:rPr lang="en-TW" sz="1400" dirty="0"/>
              <a:t>4: 1st Grade</a:t>
            </a:r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3B92960A-86A2-A346-A5D4-AD7BB324EC1F}"/>
              </a:ext>
            </a:extLst>
          </p:cNvPr>
          <p:cNvGrpSpPr/>
          <p:nvPr/>
        </p:nvGrpSpPr>
        <p:grpSpPr>
          <a:xfrm>
            <a:off x="1825078" y="778480"/>
            <a:ext cx="8541843" cy="5142779"/>
            <a:chOff x="1643985" y="763640"/>
            <a:chExt cx="8541843" cy="5142779"/>
          </a:xfrm>
        </p:grpSpPr>
        <p:pic>
          <p:nvPicPr>
            <p:cNvPr id="101" name="Picture 100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2F7FC720-D9DF-7544-8F45-FAE0B26B1C06}"/>
                </a:ext>
              </a:extLst>
            </p:cNvPr>
            <p:cNvPicPr>
              <a:picLocks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4" r="1164" b="2574"/>
            <a:stretch/>
          </p:blipFill>
          <p:spPr>
            <a:xfrm>
              <a:off x="1643985" y="763640"/>
              <a:ext cx="4230001" cy="2530799"/>
            </a:xfrm>
            <a:prstGeom prst="rect">
              <a:avLst/>
            </a:prstGeom>
          </p:spPr>
        </p:pic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7D094ABC-4E05-604B-A8A0-33AF3F0C4260}"/>
                </a:ext>
              </a:extLst>
            </p:cNvPr>
            <p:cNvSpPr/>
            <p:nvPr/>
          </p:nvSpPr>
          <p:spPr>
            <a:xfrm>
              <a:off x="2309599" y="1301248"/>
              <a:ext cx="1960793" cy="323165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sz="1500" b="1" dirty="0">
                  <a:solidFill>
                    <a:srgbClr val="FF0000"/>
                  </a:solidFill>
                </a:rPr>
                <a:t>R(26) = -0.62, p &lt; 0.05 </a:t>
              </a:r>
            </a:p>
          </p:txBody>
        </p:sp>
        <p:pic>
          <p:nvPicPr>
            <p:cNvPr id="104" name="Picture 103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F1DFA8CF-8CC8-854A-9D8D-20AD62D15413}"/>
                </a:ext>
              </a:extLst>
            </p:cNvPr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43985" y="3360362"/>
              <a:ext cx="4229404" cy="2528347"/>
            </a:xfrm>
            <a:prstGeom prst="rect">
              <a:avLst/>
            </a:prstGeom>
          </p:spPr>
        </p:pic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6B6D6C62-3DB6-4240-9AE9-1C9BF3B3E770}"/>
                </a:ext>
              </a:extLst>
            </p:cNvPr>
            <p:cNvSpPr/>
            <p:nvPr/>
          </p:nvSpPr>
          <p:spPr>
            <a:xfrm>
              <a:off x="2322299" y="3879005"/>
              <a:ext cx="1970411" cy="323165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sz="1500" b="1" dirty="0">
                  <a:solidFill>
                    <a:srgbClr val="FF0000"/>
                  </a:solidFill>
                </a:rPr>
                <a:t>R(26) = -0.41, p &lt; 0.05 </a:t>
              </a:r>
              <a:endParaRPr lang="en-TW" sz="1500" b="1" dirty="0">
                <a:solidFill>
                  <a:srgbClr val="FF0000"/>
                </a:solidFill>
              </a:endParaRPr>
            </a:p>
          </p:txBody>
        </p:sp>
        <p:pic>
          <p:nvPicPr>
            <p:cNvPr id="107" name="Picture 106" descr="A close up of a map&#10;&#10;Description automatically generated">
              <a:extLst>
                <a:ext uri="{FF2B5EF4-FFF2-40B4-BE49-F238E27FC236}">
                  <a16:creationId xmlns:a16="http://schemas.microsoft.com/office/drawing/2014/main" id="{48844550-401E-9246-86DE-A5E01FF8E4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322"/>
            <a:stretch/>
          </p:blipFill>
          <p:spPr>
            <a:xfrm>
              <a:off x="5956424" y="763640"/>
              <a:ext cx="4229404" cy="2530800"/>
            </a:xfrm>
            <a:prstGeom prst="rect">
              <a:avLst/>
            </a:prstGeom>
          </p:spPr>
        </p:pic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9FBE1D12-5A53-364E-96D4-B9F5B16B3DA7}"/>
                </a:ext>
              </a:extLst>
            </p:cNvPr>
            <p:cNvSpPr/>
            <p:nvPr/>
          </p:nvSpPr>
          <p:spPr>
            <a:xfrm>
              <a:off x="6642973" y="1280599"/>
              <a:ext cx="1960793" cy="323165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sz="1500" b="1" dirty="0">
                  <a:solidFill>
                    <a:srgbClr val="FF0000"/>
                  </a:solidFill>
                </a:rPr>
                <a:t>R(26) = -0.47, p &lt; 0.05 </a:t>
              </a:r>
              <a:endParaRPr lang="en-TW" sz="1500" b="1" dirty="0">
                <a:solidFill>
                  <a:srgbClr val="FF0000"/>
                </a:solidFill>
              </a:endParaRPr>
            </a:p>
          </p:txBody>
        </p:sp>
        <p:pic>
          <p:nvPicPr>
            <p:cNvPr id="110" name="Picture 109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DD8070E4-8500-3A40-9FCD-45F858E338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30" b="2904"/>
            <a:stretch/>
          </p:blipFill>
          <p:spPr>
            <a:xfrm>
              <a:off x="5956424" y="3378072"/>
              <a:ext cx="4229404" cy="2528347"/>
            </a:xfrm>
            <a:prstGeom prst="rect">
              <a:avLst/>
            </a:prstGeom>
          </p:spPr>
        </p:pic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11A16646-DB5D-7442-BFAF-41C048D82842}"/>
                </a:ext>
              </a:extLst>
            </p:cNvPr>
            <p:cNvSpPr/>
            <p:nvPr/>
          </p:nvSpPr>
          <p:spPr>
            <a:xfrm>
              <a:off x="6649807" y="3831401"/>
              <a:ext cx="1960793" cy="323165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sz="1500" b="1" dirty="0">
                  <a:solidFill>
                    <a:srgbClr val="FF0000"/>
                  </a:solidFill>
                </a:rPr>
                <a:t>R(26) = -0.56, p &lt; 0.05 </a:t>
              </a:r>
              <a:endParaRPr lang="en-TW" sz="15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72571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E6A6F-878C-CC4C-8031-0D3B33388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14" y="11407"/>
            <a:ext cx="10515600" cy="804990"/>
          </a:xfrm>
        </p:spPr>
        <p:txBody>
          <a:bodyPr/>
          <a:lstStyle/>
          <a:p>
            <a:r>
              <a:rPr lang="en-TW" dirty="0"/>
              <a:t>Target Miss Rate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0F907-0B1E-7E41-A2F2-9827412317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0909" y="5883342"/>
            <a:ext cx="6912518" cy="1678993"/>
          </a:xfrm>
        </p:spPr>
        <p:txBody>
          <a:bodyPr>
            <a:normAutofit/>
          </a:bodyPr>
          <a:lstStyle/>
          <a:p>
            <a:r>
              <a:rPr lang="en-TW" dirty="0"/>
              <a:t>All 4 factors show </a:t>
            </a:r>
            <a:r>
              <a:rPr lang="en-TW" dirty="0">
                <a:solidFill>
                  <a:schemeClr val="accent2"/>
                </a:solidFill>
              </a:rPr>
              <a:t>significant but moderate </a:t>
            </a:r>
            <a:r>
              <a:rPr lang="en-TW" dirty="0"/>
              <a:t>negative</a:t>
            </a:r>
            <a:r>
              <a:rPr lang="en-TW" dirty="0">
                <a:solidFill>
                  <a:schemeClr val="accent2"/>
                </a:solidFill>
              </a:rPr>
              <a:t> </a:t>
            </a:r>
            <a:r>
              <a:rPr lang="en-TW" dirty="0"/>
              <a:t>correlations </a:t>
            </a:r>
            <a:br>
              <a:rPr lang="en-TW" dirty="0"/>
            </a:br>
            <a:endParaRPr lang="en-US" dirty="0"/>
          </a:p>
          <a:p>
            <a:pPr lvl="1"/>
            <a:endParaRPr lang="en-TW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ED6B2CA-5B22-8D4B-BADA-ACA473C4D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24</a:t>
            </a:fld>
            <a:endParaRPr lang="en-US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ECC57632-3F2E-734B-87B4-1A6528FE2DA3}"/>
              </a:ext>
            </a:extLst>
          </p:cNvPr>
          <p:cNvSpPr txBox="1"/>
          <p:nvPr/>
        </p:nvSpPr>
        <p:spPr>
          <a:xfrm>
            <a:off x="10449359" y="2337051"/>
            <a:ext cx="1624028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TW" sz="1400" dirty="0"/>
              <a:t>1: Not yet in school</a:t>
            </a:r>
          </a:p>
          <a:p>
            <a:r>
              <a:rPr lang="en-TW" sz="1400" dirty="0"/>
              <a:t>2: Preschool</a:t>
            </a:r>
          </a:p>
          <a:p>
            <a:r>
              <a:rPr lang="en-TW" sz="1400" dirty="0"/>
              <a:t>3: Kindergarten</a:t>
            </a:r>
          </a:p>
          <a:p>
            <a:r>
              <a:rPr lang="en-TW" sz="1400" dirty="0"/>
              <a:t>4: 1st Grade</a:t>
            </a:r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3B92960A-86A2-A346-A5D4-AD7BB324EC1F}"/>
              </a:ext>
            </a:extLst>
          </p:cNvPr>
          <p:cNvGrpSpPr/>
          <p:nvPr/>
        </p:nvGrpSpPr>
        <p:grpSpPr>
          <a:xfrm>
            <a:off x="1825078" y="778480"/>
            <a:ext cx="8541843" cy="5142779"/>
            <a:chOff x="1643985" y="763640"/>
            <a:chExt cx="8541843" cy="5142779"/>
          </a:xfrm>
        </p:grpSpPr>
        <p:pic>
          <p:nvPicPr>
            <p:cNvPr id="101" name="Picture 100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2F7FC720-D9DF-7544-8F45-FAE0B26B1C06}"/>
                </a:ext>
              </a:extLst>
            </p:cNvPr>
            <p:cNvPicPr>
              <a:picLocks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4" r="1164" b="2574"/>
            <a:stretch/>
          </p:blipFill>
          <p:spPr>
            <a:xfrm>
              <a:off x="1643985" y="763640"/>
              <a:ext cx="4230001" cy="2530799"/>
            </a:xfrm>
            <a:prstGeom prst="rect">
              <a:avLst/>
            </a:prstGeom>
          </p:spPr>
        </p:pic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7D094ABC-4E05-604B-A8A0-33AF3F0C4260}"/>
                </a:ext>
              </a:extLst>
            </p:cNvPr>
            <p:cNvSpPr/>
            <p:nvPr/>
          </p:nvSpPr>
          <p:spPr>
            <a:xfrm>
              <a:off x="2309599" y="1301248"/>
              <a:ext cx="1960793" cy="323165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sz="1500" b="1" dirty="0">
                  <a:solidFill>
                    <a:srgbClr val="FF0000"/>
                  </a:solidFill>
                </a:rPr>
                <a:t>R(26) = -0.62, p &lt; 0.05 </a:t>
              </a:r>
            </a:p>
          </p:txBody>
        </p:sp>
        <p:pic>
          <p:nvPicPr>
            <p:cNvPr id="104" name="Picture 103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F1DFA8CF-8CC8-854A-9D8D-20AD62D15413}"/>
                </a:ext>
              </a:extLst>
            </p:cNvPr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43985" y="3360362"/>
              <a:ext cx="4229404" cy="2528347"/>
            </a:xfrm>
            <a:prstGeom prst="rect">
              <a:avLst/>
            </a:prstGeom>
          </p:spPr>
        </p:pic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6B6D6C62-3DB6-4240-9AE9-1C9BF3B3E770}"/>
                </a:ext>
              </a:extLst>
            </p:cNvPr>
            <p:cNvSpPr/>
            <p:nvPr/>
          </p:nvSpPr>
          <p:spPr>
            <a:xfrm>
              <a:off x="2322299" y="3879005"/>
              <a:ext cx="1970411" cy="323165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sz="1500" b="1" dirty="0">
                  <a:solidFill>
                    <a:srgbClr val="FF0000"/>
                  </a:solidFill>
                </a:rPr>
                <a:t>R(26) = -0.41, p &lt; 0.05 </a:t>
              </a:r>
              <a:endParaRPr lang="en-TW" sz="1500" b="1" dirty="0">
                <a:solidFill>
                  <a:srgbClr val="FF0000"/>
                </a:solidFill>
              </a:endParaRPr>
            </a:p>
          </p:txBody>
        </p:sp>
        <p:pic>
          <p:nvPicPr>
            <p:cNvPr id="107" name="Picture 106" descr="A close up of a map&#10;&#10;Description automatically generated">
              <a:extLst>
                <a:ext uri="{FF2B5EF4-FFF2-40B4-BE49-F238E27FC236}">
                  <a16:creationId xmlns:a16="http://schemas.microsoft.com/office/drawing/2014/main" id="{48844550-401E-9246-86DE-A5E01FF8E4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322"/>
            <a:stretch/>
          </p:blipFill>
          <p:spPr>
            <a:xfrm>
              <a:off x="5956424" y="763640"/>
              <a:ext cx="4229404" cy="2530800"/>
            </a:xfrm>
            <a:prstGeom prst="rect">
              <a:avLst/>
            </a:prstGeom>
          </p:spPr>
        </p:pic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9FBE1D12-5A53-364E-96D4-B9F5B16B3DA7}"/>
                </a:ext>
              </a:extLst>
            </p:cNvPr>
            <p:cNvSpPr/>
            <p:nvPr/>
          </p:nvSpPr>
          <p:spPr>
            <a:xfrm>
              <a:off x="6642973" y="1280599"/>
              <a:ext cx="1960793" cy="323165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sz="1500" b="1" dirty="0">
                  <a:solidFill>
                    <a:srgbClr val="FF0000"/>
                  </a:solidFill>
                </a:rPr>
                <a:t>R(26) = -0.47, p &lt; 0.05 </a:t>
              </a:r>
              <a:endParaRPr lang="en-TW" sz="1500" b="1" dirty="0">
                <a:solidFill>
                  <a:srgbClr val="FF0000"/>
                </a:solidFill>
              </a:endParaRPr>
            </a:p>
          </p:txBody>
        </p:sp>
        <p:pic>
          <p:nvPicPr>
            <p:cNvPr id="110" name="Picture 109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DD8070E4-8500-3A40-9FCD-45F858E338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30" b="2904"/>
            <a:stretch/>
          </p:blipFill>
          <p:spPr>
            <a:xfrm>
              <a:off x="5956424" y="3378072"/>
              <a:ext cx="4229404" cy="2528347"/>
            </a:xfrm>
            <a:prstGeom prst="rect">
              <a:avLst/>
            </a:prstGeom>
          </p:spPr>
        </p:pic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11A16646-DB5D-7442-BFAF-41C048D82842}"/>
                </a:ext>
              </a:extLst>
            </p:cNvPr>
            <p:cNvSpPr/>
            <p:nvPr/>
          </p:nvSpPr>
          <p:spPr>
            <a:xfrm>
              <a:off x="6649807" y="3831401"/>
              <a:ext cx="1960793" cy="323165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sz="1500" b="1" dirty="0">
                  <a:solidFill>
                    <a:srgbClr val="FF0000"/>
                  </a:solidFill>
                </a:rPr>
                <a:t>R(26) = -0.56, p &lt; 0.05 </a:t>
              </a:r>
              <a:endParaRPr lang="en-TW" sz="15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4415CEBF-A79D-0E42-A3D7-0C4E865113BD}"/>
              </a:ext>
            </a:extLst>
          </p:cNvPr>
          <p:cNvSpPr/>
          <p:nvPr/>
        </p:nvSpPr>
        <p:spPr>
          <a:xfrm>
            <a:off x="1825078" y="3375202"/>
            <a:ext cx="4229404" cy="2508140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/>
          </a:p>
        </p:txBody>
      </p:sp>
    </p:spTree>
    <p:extLst>
      <p:ext uri="{BB962C8B-B14F-4D97-AF65-F5344CB8AC3E}">
        <p14:creationId xmlns:p14="http://schemas.microsoft.com/office/powerpoint/2010/main" val="30608921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E6A6F-878C-CC4C-8031-0D3B33388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14" y="11407"/>
            <a:ext cx="10515600" cy="804990"/>
          </a:xfrm>
        </p:spPr>
        <p:txBody>
          <a:bodyPr/>
          <a:lstStyle/>
          <a:p>
            <a:r>
              <a:rPr lang="en-TW" dirty="0"/>
              <a:t>Target Miss Rate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0F907-0B1E-7E41-A2F2-9827412317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0909" y="5883342"/>
            <a:ext cx="6912518" cy="1678993"/>
          </a:xfrm>
        </p:spPr>
        <p:txBody>
          <a:bodyPr>
            <a:normAutofit/>
          </a:bodyPr>
          <a:lstStyle/>
          <a:p>
            <a:r>
              <a:rPr lang="en-TW" dirty="0"/>
              <a:t>All 4 factors show </a:t>
            </a:r>
            <a:r>
              <a:rPr lang="en-TW" dirty="0">
                <a:solidFill>
                  <a:schemeClr val="accent2"/>
                </a:solidFill>
              </a:rPr>
              <a:t>significant but moderate </a:t>
            </a:r>
            <a:r>
              <a:rPr lang="en-TW" dirty="0"/>
              <a:t>negative</a:t>
            </a:r>
            <a:r>
              <a:rPr lang="en-TW" dirty="0">
                <a:solidFill>
                  <a:schemeClr val="accent2"/>
                </a:solidFill>
              </a:rPr>
              <a:t> </a:t>
            </a:r>
            <a:r>
              <a:rPr lang="en-TW" dirty="0"/>
              <a:t>correlations </a:t>
            </a:r>
            <a:br>
              <a:rPr lang="en-TW" dirty="0"/>
            </a:br>
            <a:endParaRPr lang="en-US" dirty="0"/>
          </a:p>
          <a:p>
            <a:pPr lvl="1"/>
            <a:endParaRPr lang="en-TW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ED6B2CA-5B22-8D4B-BADA-ACA473C4D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25</a:t>
            </a:fld>
            <a:endParaRPr lang="en-US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ECC57632-3F2E-734B-87B4-1A6528FE2DA3}"/>
              </a:ext>
            </a:extLst>
          </p:cNvPr>
          <p:cNvSpPr txBox="1"/>
          <p:nvPr/>
        </p:nvSpPr>
        <p:spPr>
          <a:xfrm>
            <a:off x="10449359" y="2337051"/>
            <a:ext cx="1624028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TW" sz="1400" dirty="0"/>
              <a:t>1: Not yet in school</a:t>
            </a:r>
          </a:p>
          <a:p>
            <a:r>
              <a:rPr lang="en-TW" sz="1400" dirty="0"/>
              <a:t>2: Preschool</a:t>
            </a:r>
          </a:p>
          <a:p>
            <a:r>
              <a:rPr lang="en-TW" sz="1400" dirty="0"/>
              <a:t>3: Kindergarten</a:t>
            </a:r>
          </a:p>
          <a:p>
            <a:r>
              <a:rPr lang="en-TW" sz="1400" dirty="0"/>
              <a:t>4: 1st Grade</a:t>
            </a:r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3B92960A-86A2-A346-A5D4-AD7BB324EC1F}"/>
              </a:ext>
            </a:extLst>
          </p:cNvPr>
          <p:cNvGrpSpPr/>
          <p:nvPr/>
        </p:nvGrpSpPr>
        <p:grpSpPr>
          <a:xfrm>
            <a:off x="1825078" y="778480"/>
            <a:ext cx="8541843" cy="5142779"/>
            <a:chOff x="1643985" y="763640"/>
            <a:chExt cx="8541843" cy="5142779"/>
          </a:xfrm>
        </p:grpSpPr>
        <p:pic>
          <p:nvPicPr>
            <p:cNvPr id="101" name="Picture 100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2F7FC720-D9DF-7544-8F45-FAE0B26B1C06}"/>
                </a:ext>
              </a:extLst>
            </p:cNvPr>
            <p:cNvPicPr>
              <a:picLocks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4" r="1164" b="2574"/>
            <a:stretch/>
          </p:blipFill>
          <p:spPr>
            <a:xfrm>
              <a:off x="1643985" y="763640"/>
              <a:ext cx="4230001" cy="2530799"/>
            </a:xfrm>
            <a:prstGeom prst="rect">
              <a:avLst/>
            </a:prstGeom>
          </p:spPr>
        </p:pic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7D094ABC-4E05-604B-A8A0-33AF3F0C4260}"/>
                </a:ext>
              </a:extLst>
            </p:cNvPr>
            <p:cNvSpPr/>
            <p:nvPr/>
          </p:nvSpPr>
          <p:spPr>
            <a:xfrm>
              <a:off x="2309599" y="1301248"/>
              <a:ext cx="1960793" cy="323165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sz="1500" b="1" dirty="0">
                  <a:solidFill>
                    <a:srgbClr val="FF0000"/>
                  </a:solidFill>
                </a:rPr>
                <a:t>R(26) = -0.62, p &lt; 0.05 </a:t>
              </a:r>
            </a:p>
          </p:txBody>
        </p:sp>
        <p:pic>
          <p:nvPicPr>
            <p:cNvPr id="104" name="Picture 103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F1DFA8CF-8CC8-854A-9D8D-20AD62D15413}"/>
                </a:ext>
              </a:extLst>
            </p:cNvPr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43985" y="3360362"/>
              <a:ext cx="4229404" cy="2528347"/>
            </a:xfrm>
            <a:prstGeom prst="rect">
              <a:avLst/>
            </a:prstGeom>
          </p:spPr>
        </p:pic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6B6D6C62-3DB6-4240-9AE9-1C9BF3B3E770}"/>
                </a:ext>
              </a:extLst>
            </p:cNvPr>
            <p:cNvSpPr/>
            <p:nvPr/>
          </p:nvSpPr>
          <p:spPr>
            <a:xfrm>
              <a:off x="2322299" y="3879005"/>
              <a:ext cx="1970411" cy="323165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sz="1500" b="1" dirty="0">
                  <a:solidFill>
                    <a:srgbClr val="FF0000"/>
                  </a:solidFill>
                </a:rPr>
                <a:t>R(26) = -0.41, p &lt; 0.05 </a:t>
              </a:r>
              <a:endParaRPr lang="en-TW" sz="1500" b="1" dirty="0">
                <a:solidFill>
                  <a:srgbClr val="FF0000"/>
                </a:solidFill>
              </a:endParaRPr>
            </a:p>
          </p:txBody>
        </p:sp>
        <p:pic>
          <p:nvPicPr>
            <p:cNvPr id="107" name="Picture 106" descr="A close up of a map&#10;&#10;Description automatically generated">
              <a:extLst>
                <a:ext uri="{FF2B5EF4-FFF2-40B4-BE49-F238E27FC236}">
                  <a16:creationId xmlns:a16="http://schemas.microsoft.com/office/drawing/2014/main" id="{48844550-401E-9246-86DE-A5E01FF8E4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322"/>
            <a:stretch/>
          </p:blipFill>
          <p:spPr>
            <a:xfrm>
              <a:off x="5956424" y="763640"/>
              <a:ext cx="4229404" cy="2530800"/>
            </a:xfrm>
            <a:prstGeom prst="rect">
              <a:avLst/>
            </a:prstGeom>
          </p:spPr>
        </p:pic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9FBE1D12-5A53-364E-96D4-B9F5B16B3DA7}"/>
                </a:ext>
              </a:extLst>
            </p:cNvPr>
            <p:cNvSpPr/>
            <p:nvPr/>
          </p:nvSpPr>
          <p:spPr>
            <a:xfrm>
              <a:off x="6642973" y="1280599"/>
              <a:ext cx="1960793" cy="323165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sz="1500" b="1" dirty="0">
                  <a:solidFill>
                    <a:srgbClr val="FF0000"/>
                  </a:solidFill>
                </a:rPr>
                <a:t>R(26) = -0.47, p &lt; 0.05 </a:t>
              </a:r>
              <a:endParaRPr lang="en-TW" sz="1500" b="1" dirty="0">
                <a:solidFill>
                  <a:srgbClr val="FF0000"/>
                </a:solidFill>
              </a:endParaRPr>
            </a:p>
          </p:txBody>
        </p:sp>
        <p:pic>
          <p:nvPicPr>
            <p:cNvPr id="110" name="Picture 109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DD8070E4-8500-3A40-9FCD-45F858E338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30" b="2904"/>
            <a:stretch/>
          </p:blipFill>
          <p:spPr>
            <a:xfrm>
              <a:off x="5956424" y="3378072"/>
              <a:ext cx="4229404" cy="2528347"/>
            </a:xfrm>
            <a:prstGeom prst="rect">
              <a:avLst/>
            </a:prstGeom>
          </p:spPr>
        </p:pic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11A16646-DB5D-7442-BFAF-41C048D82842}"/>
                </a:ext>
              </a:extLst>
            </p:cNvPr>
            <p:cNvSpPr/>
            <p:nvPr/>
          </p:nvSpPr>
          <p:spPr>
            <a:xfrm>
              <a:off x="6649807" y="3831401"/>
              <a:ext cx="1960793" cy="323165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sz="1500" b="1" dirty="0">
                  <a:solidFill>
                    <a:srgbClr val="FF0000"/>
                  </a:solidFill>
                </a:rPr>
                <a:t>R(26) = -0.56, p &lt; 0.05 </a:t>
              </a:r>
              <a:endParaRPr lang="en-TW" sz="15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4415CEBF-A79D-0E42-A3D7-0C4E865113BD}"/>
              </a:ext>
            </a:extLst>
          </p:cNvPr>
          <p:cNvSpPr/>
          <p:nvPr/>
        </p:nvSpPr>
        <p:spPr>
          <a:xfrm>
            <a:off x="1825078" y="3375202"/>
            <a:ext cx="4229404" cy="2508140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82E085F-87F0-3B4D-B5DA-C22BD96F7B8A}"/>
              </a:ext>
            </a:extLst>
          </p:cNvPr>
          <p:cNvCxnSpPr>
            <a:cxnSpLocks/>
          </p:cNvCxnSpPr>
          <p:nvPr/>
        </p:nvCxnSpPr>
        <p:spPr>
          <a:xfrm>
            <a:off x="3251200" y="4724400"/>
            <a:ext cx="2540000" cy="232081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27969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E6A6F-878C-CC4C-8031-0D3B33388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W" dirty="0"/>
              <a:t>Target Miss Rate</a:t>
            </a:r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4F9AA226-2FCB-564B-86D5-3F3CD372A54A}"/>
              </a:ext>
            </a:extLst>
          </p:cNvPr>
          <p:cNvSpPr/>
          <p:nvPr/>
        </p:nvSpPr>
        <p:spPr>
          <a:xfrm>
            <a:off x="838200" y="3200399"/>
            <a:ext cx="923026" cy="45720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D7D952-CFDC-0146-B8E0-35F79E32B5AD}"/>
              </a:ext>
            </a:extLst>
          </p:cNvPr>
          <p:cNvSpPr txBox="1"/>
          <p:nvPr/>
        </p:nvSpPr>
        <p:spPr>
          <a:xfrm>
            <a:off x="2038350" y="2736502"/>
            <a:ext cx="8115300" cy="138499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TW" sz="2800" dirty="0">
                <a:solidFill>
                  <a:schemeClr val="accent2"/>
                </a:solidFill>
              </a:rPr>
              <a:t>Take-away: using Motor Skill and Executive Function  does not provide additional nuances beyond simply looking at age or grade level for target touching task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28034F-E6A8-CB4C-B809-A1CA0CF48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998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EF888-1B16-9448-AA68-523AFAB97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W" dirty="0"/>
              <a:t>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A904A-1217-7247-AEFA-B855F3C393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9677399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tx2">
                    <a:lumMod val="25000"/>
                  </a:schemeClr>
                </a:solidFill>
              </a:rPr>
              <a:t>All 4 factors (age, grade level, motor skill, executive function) show </a:t>
            </a:r>
            <a:r>
              <a:rPr lang="en-US" b="1" dirty="0">
                <a:solidFill>
                  <a:schemeClr val="tx2">
                    <a:lumMod val="25000"/>
                  </a:schemeClr>
                </a:solidFill>
              </a:rPr>
              <a:t>s</a:t>
            </a:r>
            <a:r>
              <a:rPr lang="en-TW" b="1" dirty="0">
                <a:solidFill>
                  <a:schemeClr val="tx2">
                    <a:lumMod val="25000"/>
                  </a:schemeClr>
                </a:solidFill>
              </a:rPr>
              <a:t>ignificant but moderate</a:t>
            </a:r>
            <a:r>
              <a:rPr lang="en-TW" dirty="0">
                <a:solidFill>
                  <a:schemeClr val="tx2">
                    <a:lumMod val="25000"/>
                  </a:schemeClr>
                </a:solidFill>
              </a:rPr>
              <a:t> negative correlations with </a:t>
            </a:r>
            <a:r>
              <a:rPr lang="en-TW" b="1" dirty="0">
                <a:solidFill>
                  <a:schemeClr val="tx2">
                    <a:lumMod val="25000"/>
                  </a:schemeClr>
                </a:solidFill>
              </a:rPr>
              <a:t>target miss rate</a:t>
            </a:r>
            <a:endParaRPr lang="en-US" b="1" dirty="0">
              <a:solidFill>
                <a:schemeClr val="tx2">
                  <a:lumMod val="2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All 4 factors (age, grade level, motor skill, executive function) show </a:t>
            </a:r>
            <a:r>
              <a:rPr lang="en-US" b="1" dirty="0">
                <a:solidFill>
                  <a:schemeClr val="accent2"/>
                </a:solidFill>
              </a:rPr>
              <a:t>s</a:t>
            </a:r>
            <a:r>
              <a:rPr lang="en-TW" b="1" dirty="0">
                <a:solidFill>
                  <a:schemeClr val="accent2"/>
                </a:solidFill>
              </a:rPr>
              <a:t>ignificant but moderate</a:t>
            </a:r>
            <a:r>
              <a:rPr lang="en-TW" dirty="0"/>
              <a:t> positive correlations with </a:t>
            </a:r>
            <a:r>
              <a:rPr lang="en-TW" b="1" dirty="0">
                <a:solidFill>
                  <a:schemeClr val="accent2"/>
                </a:solidFill>
              </a:rPr>
              <a:t>gesture recognition rate</a:t>
            </a:r>
            <a:br>
              <a:rPr lang="en-TW" dirty="0">
                <a:solidFill>
                  <a:schemeClr val="accent2"/>
                </a:solidFill>
              </a:rPr>
            </a:br>
            <a:endParaRPr lang="en-TW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TW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D56532-B751-934B-965D-8D64164A3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9089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C99B3A-4D85-F44C-A00D-8058602D6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28</a:t>
            </a:fld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652FA4DF-3924-A54B-BF29-1642AB4C5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0909" y="5883342"/>
            <a:ext cx="6912518" cy="1678993"/>
          </a:xfrm>
        </p:spPr>
        <p:txBody>
          <a:bodyPr>
            <a:normAutofit/>
          </a:bodyPr>
          <a:lstStyle/>
          <a:p>
            <a:r>
              <a:rPr lang="en-TW" dirty="0"/>
              <a:t>All 4 factors show </a:t>
            </a:r>
            <a:r>
              <a:rPr lang="en-TW" dirty="0">
                <a:solidFill>
                  <a:schemeClr val="accent2"/>
                </a:solidFill>
              </a:rPr>
              <a:t>significant but moderate </a:t>
            </a:r>
            <a:r>
              <a:rPr lang="en-TW" dirty="0"/>
              <a:t>positive</a:t>
            </a:r>
            <a:r>
              <a:rPr lang="en-TW" dirty="0">
                <a:solidFill>
                  <a:schemeClr val="accent2"/>
                </a:solidFill>
              </a:rPr>
              <a:t> </a:t>
            </a:r>
            <a:r>
              <a:rPr lang="en-TW" dirty="0"/>
              <a:t>correlations </a:t>
            </a:r>
            <a:br>
              <a:rPr lang="en-TW" dirty="0"/>
            </a:br>
            <a:endParaRPr lang="en-US" dirty="0"/>
          </a:p>
          <a:p>
            <a:pPr lvl="1"/>
            <a:endParaRPr lang="en-TW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8C497FAE-803C-E44E-9AE2-F02F38E0225C}"/>
              </a:ext>
            </a:extLst>
          </p:cNvPr>
          <p:cNvSpPr txBox="1">
            <a:spLocks/>
          </p:cNvSpPr>
          <p:nvPr/>
        </p:nvSpPr>
        <p:spPr>
          <a:xfrm>
            <a:off x="651514" y="-24888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TW"/>
              <a:t>User-Dependent Recognition Rate</a:t>
            </a:r>
            <a:endParaRPr lang="en-TW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1CF110B-2CE1-8E4B-87FD-0991F820FBA6}"/>
              </a:ext>
            </a:extLst>
          </p:cNvPr>
          <p:cNvSpPr txBox="1"/>
          <p:nvPr/>
        </p:nvSpPr>
        <p:spPr>
          <a:xfrm>
            <a:off x="10453830" y="2321176"/>
            <a:ext cx="1624028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TW" sz="1400" dirty="0"/>
              <a:t>1: Not yet in school</a:t>
            </a:r>
          </a:p>
          <a:p>
            <a:r>
              <a:rPr lang="en-TW" sz="1400" dirty="0"/>
              <a:t>2: Preschool</a:t>
            </a:r>
          </a:p>
          <a:p>
            <a:r>
              <a:rPr lang="en-TW" sz="1400" dirty="0"/>
              <a:t>3: Kindergarten</a:t>
            </a:r>
          </a:p>
          <a:p>
            <a:r>
              <a:rPr lang="en-TW" sz="1400" dirty="0"/>
              <a:t>4: 1st Grade</a:t>
            </a: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6A3C1E4F-D4DB-0140-99F8-400562101533}"/>
              </a:ext>
            </a:extLst>
          </p:cNvPr>
          <p:cNvGrpSpPr/>
          <p:nvPr/>
        </p:nvGrpSpPr>
        <p:grpSpPr>
          <a:xfrm>
            <a:off x="1817804" y="744483"/>
            <a:ext cx="8556392" cy="5138859"/>
            <a:chOff x="1821992" y="744483"/>
            <a:chExt cx="8556392" cy="5138859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B962C264-7500-9442-A5F8-EA44F85F881D}"/>
                </a:ext>
              </a:extLst>
            </p:cNvPr>
            <p:cNvGrpSpPr/>
            <p:nvPr/>
          </p:nvGrpSpPr>
          <p:grpSpPr>
            <a:xfrm>
              <a:off x="1821993" y="744483"/>
              <a:ext cx="4230000" cy="2530800"/>
              <a:chOff x="1821993" y="714488"/>
              <a:chExt cx="4230000" cy="2530800"/>
            </a:xfrm>
          </p:grpSpPr>
          <p:pic>
            <p:nvPicPr>
              <p:cNvPr id="47" name="Picture 46" descr="A close up of a map&#10;&#10;Description automatically generated">
                <a:extLst>
                  <a:ext uri="{FF2B5EF4-FFF2-40B4-BE49-F238E27FC236}">
                    <a16:creationId xmlns:a16="http://schemas.microsoft.com/office/drawing/2014/main" id="{31300703-F79C-CE42-9FC9-121FC9ECA12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80" b="3861"/>
              <a:stretch/>
            </p:blipFill>
            <p:spPr>
              <a:xfrm>
                <a:off x="1821993" y="714488"/>
                <a:ext cx="4230000" cy="2530800"/>
              </a:xfrm>
              <a:prstGeom prst="rect">
                <a:avLst/>
              </a:prstGeom>
            </p:spPr>
          </p:pic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95E0EAB9-1991-5249-BC26-377FE03AE668}"/>
                  </a:ext>
                </a:extLst>
              </p:cNvPr>
              <p:cNvSpPr/>
              <p:nvPr/>
            </p:nvSpPr>
            <p:spPr>
              <a:xfrm>
                <a:off x="2491816" y="1221539"/>
                <a:ext cx="1901483" cy="323165"/>
              </a:xfrm>
              <a:prstGeom prst="rect">
                <a:avLst/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txBody>
              <a:bodyPr wrap="none">
                <a:spAutoFit/>
              </a:bodyPr>
              <a:lstStyle/>
              <a:p>
                <a:r>
                  <a:rPr lang="en-US" sz="1500" b="1" dirty="0">
                    <a:solidFill>
                      <a:srgbClr val="FF0000"/>
                    </a:solidFill>
                  </a:rPr>
                  <a:t>R(26) = 0.66, p &lt; 0.05 </a:t>
                </a:r>
                <a:endParaRPr lang="en-TW" sz="1500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45E99743-B657-9A43-B7AB-4325B568ADBB}"/>
                </a:ext>
              </a:extLst>
            </p:cNvPr>
            <p:cNvGrpSpPr/>
            <p:nvPr/>
          </p:nvGrpSpPr>
          <p:grpSpPr>
            <a:xfrm>
              <a:off x="1821992" y="3352542"/>
              <a:ext cx="4230001" cy="2530800"/>
              <a:chOff x="1821992" y="3352542"/>
              <a:chExt cx="4230001" cy="2530800"/>
            </a:xfrm>
          </p:grpSpPr>
          <p:pic>
            <p:nvPicPr>
              <p:cNvPr id="61" name="Picture 60" descr="A close up of a map&#10;&#10;Description automatically generated">
                <a:extLst>
                  <a:ext uri="{FF2B5EF4-FFF2-40B4-BE49-F238E27FC236}">
                    <a16:creationId xmlns:a16="http://schemas.microsoft.com/office/drawing/2014/main" id="{98E4DB12-ADB1-EB4C-8B1F-152EC804404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722" b="1498"/>
              <a:stretch/>
            </p:blipFill>
            <p:spPr>
              <a:xfrm>
                <a:off x="1821992" y="3352542"/>
                <a:ext cx="4230001" cy="2530800"/>
              </a:xfrm>
              <a:prstGeom prst="rect">
                <a:avLst/>
              </a:prstGeom>
            </p:spPr>
          </p:pic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0800DB5D-169C-C64B-BBDA-AD49E4D96B7B}"/>
                  </a:ext>
                </a:extLst>
              </p:cNvPr>
              <p:cNvSpPr/>
              <p:nvPr/>
            </p:nvSpPr>
            <p:spPr>
              <a:xfrm>
                <a:off x="2517216" y="3731534"/>
                <a:ext cx="1901483" cy="323165"/>
              </a:xfrm>
              <a:prstGeom prst="rect">
                <a:avLst/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sz="1500" b="1" dirty="0">
                    <a:solidFill>
                      <a:srgbClr val="FF0000"/>
                    </a:solidFill>
                  </a:rPr>
                  <a:t>R(26) = 0.69, p &lt; 0.05 </a:t>
                </a:r>
                <a:endParaRPr lang="en-TW" sz="1500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18DDBEFF-6D36-804F-997D-A692FC0187C2}"/>
                </a:ext>
              </a:extLst>
            </p:cNvPr>
            <p:cNvGrpSpPr/>
            <p:nvPr/>
          </p:nvGrpSpPr>
          <p:grpSpPr>
            <a:xfrm>
              <a:off x="6140005" y="744483"/>
              <a:ext cx="4230001" cy="2536227"/>
              <a:chOff x="6228017" y="1737995"/>
              <a:chExt cx="4230001" cy="2536227"/>
            </a:xfrm>
          </p:grpSpPr>
          <p:pic>
            <p:nvPicPr>
              <p:cNvPr id="88" name="Picture 87" descr="A close up of a map&#10;&#10;Description automatically generated">
                <a:extLst>
                  <a:ext uri="{FF2B5EF4-FFF2-40B4-BE49-F238E27FC236}">
                    <a16:creationId xmlns:a16="http://schemas.microsoft.com/office/drawing/2014/main" id="{B5DFE2A9-6BC4-BC47-9D52-D0B9BCF5DB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28017" y="1737995"/>
                <a:ext cx="4230001" cy="2536227"/>
              </a:xfrm>
              <a:prstGeom prst="rect">
                <a:avLst/>
              </a:prstGeom>
            </p:spPr>
          </p:pic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58E6E039-E7DB-084E-9AC7-6E13CE655EB5}"/>
                  </a:ext>
                </a:extLst>
              </p:cNvPr>
              <p:cNvSpPr/>
              <p:nvPr/>
            </p:nvSpPr>
            <p:spPr>
              <a:xfrm>
                <a:off x="6869007" y="2237002"/>
                <a:ext cx="1901483" cy="323165"/>
              </a:xfrm>
              <a:prstGeom prst="rect">
                <a:avLst/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sz="1500" b="1" dirty="0">
                    <a:solidFill>
                      <a:srgbClr val="FF0000"/>
                    </a:solidFill>
                  </a:rPr>
                  <a:t>R(26) = 0.57, p &lt; 0.05 </a:t>
                </a:r>
                <a:endParaRPr lang="en-TW" sz="1500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46E86AB8-EFFC-A147-B9B5-3C548FA3F7E8}"/>
                </a:ext>
              </a:extLst>
            </p:cNvPr>
            <p:cNvGrpSpPr/>
            <p:nvPr/>
          </p:nvGrpSpPr>
          <p:grpSpPr>
            <a:xfrm>
              <a:off x="6148383" y="3352542"/>
              <a:ext cx="4230001" cy="2530800"/>
              <a:chOff x="6148383" y="3352542"/>
              <a:chExt cx="4230001" cy="2530800"/>
            </a:xfrm>
          </p:grpSpPr>
          <p:pic>
            <p:nvPicPr>
              <p:cNvPr id="105" name="Picture 104" descr="A close up of a map&#10;&#10;Description automatically generated">
                <a:extLst>
                  <a:ext uri="{FF2B5EF4-FFF2-40B4-BE49-F238E27FC236}">
                    <a16:creationId xmlns:a16="http://schemas.microsoft.com/office/drawing/2014/main" id="{B6C37D68-EAE1-BC4E-A5A9-F4858B0ECBE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8" t="1971" r="-198" b="544"/>
              <a:stretch/>
            </p:blipFill>
            <p:spPr>
              <a:xfrm>
                <a:off x="6148383" y="3352542"/>
                <a:ext cx="4230001" cy="2530800"/>
              </a:xfrm>
              <a:prstGeom prst="rect">
                <a:avLst/>
              </a:prstGeom>
            </p:spPr>
          </p:pic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E0D70FDF-6C71-464D-ABA9-E4AC17A1C33B}"/>
                  </a:ext>
                </a:extLst>
              </p:cNvPr>
              <p:cNvSpPr/>
              <p:nvPr/>
            </p:nvSpPr>
            <p:spPr>
              <a:xfrm>
                <a:off x="6787074" y="3771641"/>
                <a:ext cx="1895404" cy="323165"/>
              </a:xfrm>
              <a:prstGeom prst="rect">
                <a:avLst/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sz="1500" b="1" dirty="0">
                    <a:solidFill>
                      <a:srgbClr val="FF0000"/>
                    </a:solidFill>
                  </a:rPr>
                  <a:t>R(26) = 0.46, p &lt; 0.05 </a:t>
                </a:r>
                <a:endParaRPr lang="en-TW" sz="1500" b="1" dirty="0">
                  <a:solidFill>
                    <a:srgbClr val="FF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07023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C99B3A-4D85-F44C-A00D-8058602D6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29</a:t>
            </a:fld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652FA4DF-3924-A54B-BF29-1642AB4C5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0909" y="5883342"/>
            <a:ext cx="6912518" cy="1678993"/>
          </a:xfrm>
        </p:spPr>
        <p:txBody>
          <a:bodyPr>
            <a:normAutofit/>
          </a:bodyPr>
          <a:lstStyle/>
          <a:p>
            <a:r>
              <a:rPr lang="en-TW" dirty="0"/>
              <a:t>All 4 factors show </a:t>
            </a:r>
            <a:r>
              <a:rPr lang="en-TW" dirty="0">
                <a:solidFill>
                  <a:schemeClr val="accent2"/>
                </a:solidFill>
              </a:rPr>
              <a:t>significant but moderate </a:t>
            </a:r>
            <a:r>
              <a:rPr lang="en-TW" dirty="0"/>
              <a:t>positive</a:t>
            </a:r>
            <a:r>
              <a:rPr lang="en-TW" dirty="0">
                <a:solidFill>
                  <a:schemeClr val="accent2"/>
                </a:solidFill>
              </a:rPr>
              <a:t> </a:t>
            </a:r>
            <a:r>
              <a:rPr lang="en-TW" dirty="0"/>
              <a:t>correlations </a:t>
            </a:r>
            <a:br>
              <a:rPr lang="en-TW" dirty="0"/>
            </a:br>
            <a:endParaRPr lang="en-US" dirty="0"/>
          </a:p>
          <a:p>
            <a:pPr lvl="1"/>
            <a:endParaRPr lang="en-TW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8C497FAE-803C-E44E-9AE2-F02F38E0225C}"/>
              </a:ext>
            </a:extLst>
          </p:cNvPr>
          <p:cNvSpPr txBox="1">
            <a:spLocks/>
          </p:cNvSpPr>
          <p:nvPr/>
        </p:nvSpPr>
        <p:spPr>
          <a:xfrm>
            <a:off x="651514" y="-24888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TW"/>
              <a:t>User-Dependent Recognition Rate</a:t>
            </a:r>
            <a:endParaRPr lang="en-TW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1CF110B-2CE1-8E4B-87FD-0991F820FBA6}"/>
              </a:ext>
            </a:extLst>
          </p:cNvPr>
          <p:cNvSpPr txBox="1"/>
          <p:nvPr/>
        </p:nvSpPr>
        <p:spPr>
          <a:xfrm>
            <a:off x="10453830" y="2321176"/>
            <a:ext cx="1624028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TW" sz="1400" dirty="0"/>
              <a:t>1: Not yet in school</a:t>
            </a:r>
          </a:p>
          <a:p>
            <a:r>
              <a:rPr lang="en-TW" sz="1400" dirty="0"/>
              <a:t>2: Preschool</a:t>
            </a:r>
          </a:p>
          <a:p>
            <a:r>
              <a:rPr lang="en-TW" sz="1400" dirty="0"/>
              <a:t>3: Kindergarten</a:t>
            </a:r>
          </a:p>
          <a:p>
            <a:r>
              <a:rPr lang="en-TW" sz="1400" dirty="0"/>
              <a:t>4: 1st Grade</a:t>
            </a: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6A3C1E4F-D4DB-0140-99F8-400562101533}"/>
              </a:ext>
            </a:extLst>
          </p:cNvPr>
          <p:cNvGrpSpPr/>
          <p:nvPr/>
        </p:nvGrpSpPr>
        <p:grpSpPr>
          <a:xfrm>
            <a:off x="1817804" y="744483"/>
            <a:ext cx="8556392" cy="5138859"/>
            <a:chOff x="1821992" y="744483"/>
            <a:chExt cx="8556392" cy="5138859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B962C264-7500-9442-A5F8-EA44F85F881D}"/>
                </a:ext>
              </a:extLst>
            </p:cNvPr>
            <p:cNvGrpSpPr/>
            <p:nvPr/>
          </p:nvGrpSpPr>
          <p:grpSpPr>
            <a:xfrm>
              <a:off x="1821993" y="744483"/>
              <a:ext cx="4230000" cy="2530800"/>
              <a:chOff x="1821993" y="714488"/>
              <a:chExt cx="4230000" cy="2530800"/>
            </a:xfrm>
          </p:grpSpPr>
          <p:pic>
            <p:nvPicPr>
              <p:cNvPr id="47" name="Picture 46" descr="A close up of a map&#10;&#10;Description automatically generated">
                <a:extLst>
                  <a:ext uri="{FF2B5EF4-FFF2-40B4-BE49-F238E27FC236}">
                    <a16:creationId xmlns:a16="http://schemas.microsoft.com/office/drawing/2014/main" id="{31300703-F79C-CE42-9FC9-121FC9ECA12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80" b="3861"/>
              <a:stretch/>
            </p:blipFill>
            <p:spPr>
              <a:xfrm>
                <a:off x="1821993" y="714488"/>
                <a:ext cx="4230000" cy="2530800"/>
              </a:xfrm>
              <a:prstGeom prst="rect">
                <a:avLst/>
              </a:prstGeom>
            </p:spPr>
          </p:pic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95E0EAB9-1991-5249-BC26-377FE03AE668}"/>
                  </a:ext>
                </a:extLst>
              </p:cNvPr>
              <p:cNvSpPr/>
              <p:nvPr/>
            </p:nvSpPr>
            <p:spPr>
              <a:xfrm>
                <a:off x="2491816" y="1221539"/>
                <a:ext cx="1901483" cy="323165"/>
              </a:xfrm>
              <a:prstGeom prst="rect">
                <a:avLst/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txBody>
              <a:bodyPr wrap="none">
                <a:spAutoFit/>
              </a:bodyPr>
              <a:lstStyle/>
              <a:p>
                <a:r>
                  <a:rPr lang="en-US" sz="1500" b="1" dirty="0">
                    <a:solidFill>
                      <a:srgbClr val="FF0000"/>
                    </a:solidFill>
                  </a:rPr>
                  <a:t>R(26) = 0.66, p &lt; 0.05 </a:t>
                </a:r>
                <a:endParaRPr lang="en-TW" sz="1500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45E99743-B657-9A43-B7AB-4325B568ADBB}"/>
                </a:ext>
              </a:extLst>
            </p:cNvPr>
            <p:cNvGrpSpPr/>
            <p:nvPr/>
          </p:nvGrpSpPr>
          <p:grpSpPr>
            <a:xfrm>
              <a:off x="1821992" y="3352542"/>
              <a:ext cx="4230001" cy="2530800"/>
              <a:chOff x="1821992" y="3352542"/>
              <a:chExt cx="4230001" cy="2530800"/>
            </a:xfrm>
          </p:grpSpPr>
          <p:pic>
            <p:nvPicPr>
              <p:cNvPr id="61" name="Picture 60" descr="A close up of a map&#10;&#10;Description automatically generated">
                <a:extLst>
                  <a:ext uri="{FF2B5EF4-FFF2-40B4-BE49-F238E27FC236}">
                    <a16:creationId xmlns:a16="http://schemas.microsoft.com/office/drawing/2014/main" id="{98E4DB12-ADB1-EB4C-8B1F-152EC804404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722" b="1498"/>
              <a:stretch/>
            </p:blipFill>
            <p:spPr>
              <a:xfrm>
                <a:off x="1821992" y="3352542"/>
                <a:ext cx="4230001" cy="2530800"/>
              </a:xfrm>
              <a:prstGeom prst="rect">
                <a:avLst/>
              </a:prstGeom>
            </p:spPr>
          </p:pic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0800DB5D-169C-C64B-BBDA-AD49E4D96B7B}"/>
                  </a:ext>
                </a:extLst>
              </p:cNvPr>
              <p:cNvSpPr/>
              <p:nvPr/>
            </p:nvSpPr>
            <p:spPr>
              <a:xfrm>
                <a:off x="2517216" y="3731534"/>
                <a:ext cx="1901483" cy="323165"/>
              </a:xfrm>
              <a:prstGeom prst="rect">
                <a:avLst/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sz="1500" b="1" dirty="0">
                    <a:solidFill>
                      <a:srgbClr val="FF0000"/>
                    </a:solidFill>
                  </a:rPr>
                  <a:t>R(26) = 0.69, p &lt; 0.05 </a:t>
                </a:r>
                <a:endParaRPr lang="en-TW" sz="1500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18DDBEFF-6D36-804F-997D-A692FC0187C2}"/>
                </a:ext>
              </a:extLst>
            </p:cNvPr>
            <p:cNvGrpSpPr/>
            <p:nvPr/>
          </p:nvGrpSpPr>
          <p:grpSpPr>
            <a:xfrm>
              <a:off x="6140005" y="744483"/>
              <a:ext cx="4230001" cy="2536227"/>
              <a:chOff x="6228017" y="1737995"/>
              <a:chExt cx="4230001" cy="2536227"/>
            </a:xfrm>
          </p:grpSpPr>
          <p:pic>
            <p:nvPicPr>
              <p:cNvPr id="88" name="Picture 87" descr="A close up of a map&#10;&#10;Description automatically generated">
                <a:extLst>
                  <a:ext uri="{FF2B5EF4-FFF2-40B4-BE49-F238E27FC236}">
                    <a16:creationId xmlns:a16="http://schemas.microsoft.com/office/drawing/2014/main" id="{B5DFE2A9-6BC4-BC47-9D52-D0B9BCF5DB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28017" y="1737995"/>
                <a:ext cx="4230001" cy="2536227"/>
              </a:xfrm>
              <a:prstGeom prst="rect">
                <a:avLst/>
              </a:prstGeom>
            </p:spPr>
          </p:pic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58E6E039-E7DB-084E-9AC7-6E13CE655EB5}"/>
                  </a:ext>
                </a:extLst>
              </p:cNvPr>
              <p:cNvSpPr/>
              <p:nvPr/>
            </p:nvSpPr>
            <p:spPr>
              <a:xfrm>
                <a:off x="6869007" y="2237002"/>
                <a:ext cx="1901483" cy="323165"/>
              </a:xfrm>
              <a:prstGeom prst="rect">
                <a:avLst/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sz="1500" b="1" dirty="0">
                    <a:solidFill>
                      <a:srgbClr val="FF0000"/>
                    </a:solidFill>
                  </a:rPr>
                  <a:t>R(26) = 0.57, p &lt; 0.05 </a:t>
                </a:r>
                <a:endParaRPr lang="en-TW" sz="1500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46E86AB8-EFFC-A147-B9B5-3C548FA3F7E8}"/>
                </a:ext>
              </a:extLst>
            </p:cNvPr>
            <p:cNvGrpSpPr/>
            <p:nvPr/>
          </p:nvGrpSpPr>
          <p:grpSpPr>
            <a:xfrm>
              <a:off x="6148383" y="3352542"/>
              <a:ext cx="4230001" cy="2530800"/>
              <a:chOff x="6148383" y="3352542"/>
              <a:chExt cx="4230001" cy="2530800"/>
            </a:xfrm>
          </p:grpSpPr>
          <p:pic>
            <p:nvPicPr>
              <p:cNvPr id="105" name="Picture 104" descr="A close up of a map&#10;&#10;Description automatically generated">
                <a:extLst>
                  <a:ext uri="{FF2B5EF4-FFF2-40B4-BE49-F238E27FC236}">
                    <a16:creationId xmlns:a16="http://schemas.microsoft.com/office/drawing/2014/main" id="{B6C37D68-EAE1-BC4E-A5A9-F4858B0ECBE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8" t="1971" r="-198" b="544"/>
              <a:stretch/>
            </p:blipFill>
            <p:spPr>
              <a:xfrm>
                <a:off x="6148383" y="3352542"/>
                <a:ext cx="4230001" cy="2530800"/>
              </a:xfrm>
              <a:prstGeom prst="rect">
                <a:avLst/>
              </a:prstGeom>
            </p:spPr>
          </p:pic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E0D70FDF-6C71-464D-ABA9-E4AC17A1C33B}"/>
                  </a:ext>
                </a:extLst>
              </p:cNvPr>
              <p:cNvSpPr/>
              <p:nvPr/>
            </p:nvSpPr>
            <p:spPr>
              <a:xfrm>
                <a:off x="6787074" y="3771641"/>
                <a:ext cx="1895404" cy="323165"/>
              </a:xfrm>
              <a:prstGeom prst="rect">
                <a:avLst/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sz="1500" b="1" dirty="0">
                    <a:solidFill>
                      <a:srgbClr val="FF0000"/>
                    </a:solidFill>
                  </a:rPr>
                  <a:t>R(26) = 0.46, p &lt; 0.05 </a:t>
                </a:r>
                <a:endParaRPr lang="en-TW" sz="1500" b="1" dirty="0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2AAE3921-6F14-EE45-9BFA-099974D56A48}"/>
              </a:ext>
            </a:extLst>
          </p:cNvPr>
          <p:cNvSpPr/>
          <p:nvPr/>
        </p:nvSpPr>
        <p:spPr>
          <a:xfrm>
            <a:off x="1825078" y="3314442"/>
            <a:ext cx="4229404" cy="2576174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/>
          </a:p>
        </p:txBody>
      </p:sp>
    </p:spTree>
    <p:extLst>
      <p:ext uri="{BB962C8B-B14F-4D97-AF65-F5344CB8AC3E}">
        <p14:creationId xmlns:p14="http://schemas.microsoft.com/office/powerpoint/2010/main" val="27448485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C99B3A-4D85-F44C-A00D-8058602D6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30</a:t>
            </a:fld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652FA4DF-3924-A54B-BF29-1642AB4C5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0909" y="5883342"/>
            <a:ext cx="6912518" cy="1678993"/>
          </a:xfrm>
        </p:spPr>
        <p:txBody>
          <a:bodyPr>
            <a:normAutofit/>
          </a:bodyPr>
          <a:lstStyle/>
          <a:p>
            <a:r>
              <a:rPr lang="en-TW" dirty="0"/>
              <a:t>All 4 factors show </a:t>
            </a:r>
            <a:r>
              <a:rPr lang="en-TW" dirty="0">
                <a:solidFill>
                  <a:schemeClr val="accent2"/>
                </a:solidFill>
              </a:rPr>
              <a:t>significant but moderate </a:t>
            </a:r>
            <a:r>
              <a:rPr lang="en-TW" dirty="0"/>
              <a:t>positive</a:t>
            </a:r>
            <a:r>
              <a:rPr lang="en-TW" dirty="0">
                <a:solidFill>
                  <a:schemeClr val="accent2"/>
                </a:solidFill>
              </a:rPr>
              <a:t> </a:t>
            </a:r>
            <a:r>
              <a:rPr lang="en-TW" dirty="0"/>
              <a:t>correlations </a:t>
            </a:r>
            <a:br>
              <a:rPr lang="en-TW" dirty="0"/>
            </a:br>
            <a:endParaRPr lang="en-US" dirty="0"/>
          </a:p>
          <a:p>
            <a:pPr lvl="1"/>
            <a:endParaRPr lang="en-TW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8C497FAE-803C-E44E-9AE2-F02F38E0225C}"/>
              </a:ext>
            </a:extLst>
          </p:cNvPr>
          <p:cNvSpPr txBox="1">
            <a:spLocks/>
          </p:cNvSpPr>
          <p:nvPr/>
        </p:nvSpPr>
        <p:spPr>
          <a:xfrm>
            <a:off x="651514" y="-24888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TW"/>
              <a:t>User-Dependent Recognition Rate</a:t>
            </a:r>
            <a:endParaRPr lang="en-TW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1CF110B-2CE1-8E4B-87FD-0991F820FBA6}"/>
              </a:ext>
            </a:extLst>
          </p:cNvPr>
          <p:cNvSpPr txBox="1"/>
          <p:nvPr/>
        </p:nvSpPr>
        <p:spPr>
          <a:xfrm>
            <a:off x="10453830" y="2321176"/>
            <a:ext cx="1624028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TW" sz="1400" dirty="0"/>
              <a:t>1: Not yet in school</a:t>
            </a:r>
          </a:p>
          <a:p>
            <a:r>
              <a:rPr lang="en-TW" sz="1400" dirty="0"/>
              <a:t>2: Preschool</a:t>
            </a:r>
          </a:p>
          <a:p>
            <a:r>
              <a:rPr lang="en-TW" sz="1400" dirty="0"/>
              <a:t>3: Kindergarten</a:t>
            </a:r>
          </a:p>
          <a:p>
            <a:r>
              <a:rPr lang="en-TW" sz="1400" dirty="0"/>
              <a:t>4: 1st Grade</a:t>
            </a: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6A3C1E4F-D4DB-0140-99F8-400562101533}"/>
              </a:ext>
            </a:extLst>
          </p:cNvPr>
          <p:cNvGrpSpPr/>
          <p:nvPr/>
        </p:nvGrpSpPr>
        <p:grpSpPr>
          <a:xfrm>
            <a:off x="1817804" y="744483"/>
            <a:ext cx="8556392" cy="5138859"/>
            <a:chOff x="1821992" y="744483"/>
            <a:chExt cx="8556392" cy="5138859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B962C264-7500-9442-A5F8-EA44F85F881D}"/>
                </a:ext>
              </a:extLst>
            </p:cNvPr>
            <p:cNvGrpSpPr/>
            <p:nvPr/>
          </p:nvGrpSpPr>
          <p:grpSpPr>
            <a:xfrm>
              <a:off x="1821993" y="744483"/>
              <a:ext cx="4230000" cy="2530800"/>
              <a:chOff x="1821993" y="714488"/>
              <a:chExt cx="4230000" cy="2530800"/>
            </a:xfrm>
          </p:grpSpPr>
          <p:pic>
            <p:nvPicPr>
              <p:cNvPr id="47" name="Picture 46" descr="A close up of a map&#10;&#10;Description automatically generated">
                <a:extLst>
                  <a:ext uri="{FF2B5EF4-FFF2-40B4-BE49-F238E27FC236}">
                    <a16:creationId xmlns:a16="http://schemas.microsoft.com/office/drawing/2014/main" id="{31300703-F79C-CE42-9FC9-121FC9ECA12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80" b="3861"/>
              <a:stretch/>
            </p:blipFill>
            <p:spPr>
              <a:xfrm>
                <a:off x="1821993" y="714488"/>
                <a:ext cx="4230000" cy="2530800"/>
              </a:xfrm>
              <a:prstGeom prst="rect">
                <a:avLst/>
              </a:prstGeom>
            </p:spPr>
          </p:pic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95E0EAB9-1991-5249-BC26-377FE03AE668}"/>
                  </a:ext>
                </a:extLst>
              </p:cNvPr>
              <p:cNvSpPr/>
              <p:nvPr/>
            </p:nvSpPr>
            <p:spPr>
              <a:xfrm>
                <a:off x="2491816" y="1221539"/>
                <a:ext cx="1901483" cy="323165"/>
              </a:xfrm>
              <a:prstGeom prst="rect">
                <a:avLst/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txBody>
              <a:bodyPr wrap="none">
                <a:spAutoFit/>
              </a:bodyPr>
              <a:lstStyle/>
              <a:p>
                <a:r>
                  <a:rPr lang="en-US" sz="1500" b="1" dirty="0">
                    <a:solidFill>
                      <a:srgbClr val="FF0000"/>
                    </a:solidFill>
                  </a:rPr>
                  <a:t>R(26) = 0.66, p &lt; 0.05 </a:t>
                </a:r>
                <a:endParaRPr lang="en-TW" sz="1500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45E99743-B657-9A43-B7AB-4325B568ADBB}"/>
                </a:ext>
              </a:extLst>
            </p:cNvPr>
            <p:cNvGrpSpPr/>
            <p:nvPr/>
          </p:nvGrpSpPr>
          <p:grpSpPr>
            <a:xfrm>
              <a:off x="1821992" y="3352542"/>
              <a:ext cx="4230001" cy="2530800"/>
              <a:chOff x="1821992" y="3352542"/>
              <a:chExt cx="4230001" cy="2530800"/>
            </a:xfrm>
          </p:grpSpPr>
          <p:pic>
            <p:nvPicPr>
              <p:cNvPr id="61" name="Picture 60" descr="A close up of a map&#10;&#10;Description automatically generated">
                <a:extLst>
                  <a:ext uri="{FF2B5EF4-FFF2-40B4-BE49-F238E27FC236}">
                    <a16:creationId xmlns:a16="http://schemas.microsoft.com/office/drawing/2014/main" id="{98E4DB12-ADB1-EB4C-8B1F-152EC804404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722" b="1498"/>
              <a:stretch/>
            </p:blipFill>
            <p:spPr>
              <a:xfrm>
                <a:off x="1821992" y="3352542"/>
                <a:ext cx="4230001" cy="2530800"/>
              </a:xfrm>
              <a:prstGeom prst="rect">
                <a:avLst/>
              </a:prstGeom>
            </p:spPr>
          </p:pic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0800DB5D-169C-C64B-BBDA-AD49E4D96B7B}"/>
                  </a:ext>
                </a:extLst>
              </p:cNvPr>
              <p:cNvSpPr/>
              <p:nvPr/>
            </p:nvSpPr>
            <p:spPr>
              <a:xfrm>
                <a:off x="2517216" y="3731534"/>
                <a:ext cx="1901483" cy="323165"/>
              </a:xfrm>
              <a:prstGeom prst="rect">
                <a:avLst/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sz="1500" b="1" dirty="0">
                    <a:solidFill>
                      <a:srgbClr val="FF0000"/>
                    </a:solidFill>
                  </a:rPr>
                  <a:t>R(26) = 0.69, p &lt; 0.05 </a:t>
                </a:r>
                <a:endParaRPr lang="en-TW" sz="1500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18DDBEFF-6D36-804F-997D-A692FC0187C2}"/>
                </a:ext>
              </a:extLst>
            </p:cNvPr>
            <p:cNvGrpSpPr/>
            <p:nvPr/>
          </p:nvGrpSpPr>
          <p:grpSpPr>
            <a:xfrm>
              <a:off x="6140005" y="744483"/>
              <a:ext cx="4230001" cy="2536227"/>
              <a:chOff x="6228017" y="1737995"/>
              <a:chExt cx="4230001" cy="2536227"/>
            </a:xfrm>
          </p:grpSpPr>
          <p:pic>
            <p:nvPicPr>
              <p:cNvPr id="88" name="Picture 87" descr="A close up of a map&#10;&#10;Description automatically generated">
                <a:extLst>
                  <a:ext uri="{FF2B5EF4-FFF2-40B4-BE49-F238E27FC236}">
                    <a16:creationId xmlns:a16="http://schemas.microsoft.com/office/drawing/2014/main" id="{B5DFE2A9-6BC4-BC47-9D52-D0B9BCF5DB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28017" y="1737995"/>
                <a:ext cx="4230001" cy="2536227"/>
              </a:xfrm>
              <a:prstGeom prst="rect">
                <a:avLst/>
              </a:prstGeom>
            </p:spPr>
          </p:pic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58E6E039-E7DB-084E-9AC7-6E13CE655EB5}"/>
                  </a:ext>
                </a:extLst>
              </p:cNvPr>
              <p:cNvSpPr/>
              <p:nvPr/>
            </p:nvSpPr>
            <p:spPr>
              <a:xfrm>
                <a:off x="6869007" y="2237002"/>
                <a:ext cx="1901483" cy="323165"/>
              </a:xfrm>
              <a:prstGeom prst="rect">
                <a:avLst/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sz="1500" b="1" dirty="0">
                    <a:solidFill>
                      <a:srgbClr val="FF0000"/>
                    </a:solidFill>
                  </a:rPr>
                  <a:t>R(26) = 0.57, p &lt; 0.05 </a:t>
                </a:r>
                <a:endParaRPr lang="en-TW" sz="1500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46E86AB8-EFFC-A147-B9B5-3C548FA3F7E8}"/>
                </a:ext>
              </a:extLst>
            </p:cNvPr>
            <p:cNvGrpSpPr/>
            <p:nvPr/>
          </p:nvGrpSpPr>
          <p:grpSpPr>
            <a:xfrm>
              <a:off x="6148383" y="3352542"/>
              <a:ext cx="4230001" cy="2530800"/>
              <a:chOff x="6148383" y="3352542"/>
              <a:chExt cx="4230001" cy="2530800"/>
            </a:xfrm>
          </p:grpSpPr>
          <p:pic>
            <p:nvPicPr>
              <p:cNvPr id="105" name="Picture 104" descr="A close up of a map&#10;&#10;Description automatically generated">
                <a:extLst>
                  <a:ext uri="{FF2B5EF4-FFF2-40B4-BE49-F238E27FC236}">
                    <a16:creationId xmlns:a16="http://schemas.microsoft.com/office/drawing/2014/main" id="{B6C37D68-EAE1-BC4E-A5A9-F4858B0ECBE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8" t="1971" r="-198" b="544"/>
              <a:stretch/>
            </p:blipFill>
            <p:spPr>
              <a:xfrm>
                <a:off x="6148383" y="3352542"/>
                <a:ext cx="4230001" cy="2530800"/>
              </a:xfrm>
              <a:prstGeom prst="rect">
                <a:avLst/>
              </a:prstGeom>
            </p:spPr>
          </p:pic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E0D70FDF-6C71-464D-ABA9-E4AC17A1C33B}"/>
                  </a:ext>
                </a:extLst>
              </p:cNvPr>
              <p:cNvSpPr/>
              <p:nvPr/>
            </p:nvSpPr>
            <p:spPr>
              <a:xfrm>
                <a:off x="6787074" y="3771641"/>
                <a:ext cx="1895404" cy="323165"/>
              </a:xfrm>
              <a:prstGeom prst="rect">
                <a:avLst/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sz="1500" b="1" dirty="0">
                    <a:solidFill>
                      <a:srgbClr val="FF0000"/>
                    </a:solidFill>
                  </a:rPr>
                  <a:t>R(26) = 0.46, p &lt; 0.05 </a:t>
                </a:r>
                <a:endParaRPr lang="en-TW" sz="1500" b="1" dirty="0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98B8F85F-3296-E443-9D35-F82CB16BFD4F}"/>
              </a:ext>
            </a:extLst>
          </p:cNvPr>
          <p:cNvSpPr/>
          <p:nvPr/>
        </p:nvSpPr>
        <p:spPr>
          <a:xfrm>
            <a:off x="1825078" y="3314442"/>
            <a:ext cx="4229404" cy="2576174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21A7DD3-EA0E-2141-9B41-81FACD074C13}"/>
              </a:ext>
            </a:extLst>
          </p:cNvPr>
          <p:cNvCxnSpPr>
            <a:cxnSpLocks/>
          </p:cNvCxnSpPr>
          <p:nvPr/>
        </p:nvCxnSpPr>
        <p:spPr>
          <a:xfrm flipV="1">
            <a:off x="3238500" y="4054699"/>
            <a:ext cx="2603500" cy="1126901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13918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E6A6F-878C-CC4C-8031-0D3B33388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W" dirty="0"/>
              <a:t>User-Dependent Recognition Rate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97D22D-9E2D-B24C-A0A8-227A6C5D7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31</a:t>
            </a:fld>
            <a:endParaRPr lang="en-US"/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1C1E4A00-30E4-B743-A064-0C69247A8E15}"/>
              </a:ext>
            </a:extLst>
          </p:cNvPr>
          <p:cNvSpPr/>
          <p:nvPr/>
        </p:nvSpPr>
        <p:spPr>
          <a:xfrm>
            <a:off x="838200" y="3200399"/>
            <a:ext cx="923026" cy="45720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091D41-0040-014D-9182-00215924FE03}"/>
              </a:ext>
            </a:extLst>
          </p:cNvPr>
          <p:cNvSpPr txBox="1"/>
          <p:nvPr/>
        </p:nvSpPr>
        <p:spPr>
          <a:xfrm>
            <a:off x="2038350" y="2736502"/>
            <a:ext cx="8115300" cy="138499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TW" sz="2800" dirty="0">
                <a:solidFill>
                  <a:schemeClr val="accent2"/>
                </a:solidFill>
              </a:rPr>
              <a:t>Take-away: using Motor Skill and Executive Function  does not provide additional nuances beyond simply looking at age or grade level for gesture drawing task </a:t>
            </a:r>
          </a:p>
        </p:txBody>
      </p:sp>
    </p:spTree>
    <p:extLst>
      <p:ext uri="{BB962C8B-B14F-4D97-AF65-F5344CB8AC3E}">
        <p14:creationId xmlns:p14="http://schemas.microsoft.com/office/powerpoint/2010/main" val="41829336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29EC5-B93F-AD4C-A783-66A80FAA4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W" dirty="0"/>
              <a:t>Main Take-Away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D3AB8-F51E-EE4E-8D14-7C6188E862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4069"/>
            <a:ext cx="10896600" cy="4351338"/>
          </a:xfrm>
        </p:spPr>
        <p:txBody>
          <a:bodyPr/>
          <a:lstStyle/>
          <a:p>
            <a:r>
              <a:rPr lang="en-US" dirty="0"/>
              <a:t>Children’s </a:t>
            </a:r>
            <a:r>
              <a:rPr lang="en-US" dirty="0">
                <a:solidFill>
                  <a:schemeClr val="accent2"/>
                </a:solidFill>
              </a:rPr>
              <a:t>age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/>
              <a:t>or </a:t>
            </a:r>
            <a:r>
              <a:rPr lang="en-US" dirty="0">
                <a:solidFill>
                  <a:schemeClr val="accent2"/>
                </a:solidFill>
              </a:rPr>
              <a:t>grade </a:t>
            </a:r>
            <a:r>
              <a:rPr lang="en-US">
                <a:solidFill>
                  <a:schemeClr val="accent2"/>
                </a:solidFill>
              </a:rPr>
              <a:t>level</a:t>
            </a:r>
            <a:r>
              <a:rPr lang="en-US"/>
              <a:t> is </a:t>
            </a:r>
            <a:r>
              <a:rPr lang="en-US" dirty="0"/>
              <a:t>sufficiently sensitive when considering their touchscreen interactions</a:t>
            </a:r>
            <a:endParaRPr lang="en-TW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A7E5C96-6A42-EC40-B39F-1B52C56A3B6B}"/>
                  </a:ext>
                </a:extLst>
              </p:cNvPr>
              <p:cNvSpPr txBox="1"/>
              <p:nvPr/>
            </p:nvSpPr>
            <p:spPr>
              <a:xfrm>
                <a:off x="4057673" y="3616178"/>
                <a:ext cx="320601" cy="101566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en-TW" sz="6600" i="1" smtClean="0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r>
                            <a:rPr lang="en-TW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~</m:t>
                          </m:r>
                        </m:e>
                      </m:box>
                    </m:oMath>
                  </m:oMathPara>
                </a14:m>
                <a:endParaRPr lang="en-TW" sz="6600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A7E5C96-6A42-EC40-B39F-1B52C56A3B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7673" y="3616178"/>
                <a:ext cx="320601" cy="1015663"/>
              </a:xfrm>
              <a:prstGeom prst="rect">
                <a:avLst/>
              </a:prstGeom>
              <a:blipFill>
                <a:blip r:embed="rId3"/>
                <a:stretch>
                  <a:fillRect l="-48000" r="-136000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78449423-A47C-B644-B056-1E96A24E58C9}"/>
              </a:ext>
            </a:extLst>
          </p:cNvPr>
          <p:cNvGrpSpPr/>
          <p:nvPr/>
        </p:nvGrpSpPr>
        <p:grpSpPr>
          <a:xfrm>
            <a:off x="4895111" y="2761177"/>
            <a:ext cx="6117515" cy="2885914"/>
            <a:chOff x="4895111" y="2761177"/>
            <a:chExt cx="6117515" cy="2885914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A059F956-B51F-E644-B034-7DB876FF7521}"/>
                </a:ext>
              </a:extLst>
            </p:cNvPr>
            <p:cNvGrpSpPr/>
            <p:nvPr/>
          </p:nvGrpSpPr>
          <p:grpSpPr>
            <a:xfrm>
              <a:off x="4895111" y="2761177"/>
              <a:ext cx="6117514" cy="2485804"/>
              <a:chOff x="5106952" y="3342878"/>
              <a:chExt cx="5674022" cy="2305594"/>
            </a:xfrm>
          </p:grpSpPr>
          <p:pic>
            <p:nvPicPr>
              <p:cNvPr id="25" name="Content Placeholder 4" descr="A picture containing indoor, table, person, holding&#10;&#10;Description automatically generated">
                <a:extLst>
                  <a:ext uri="{FF2B5EF4-FFF2-40B4-BE49-F238E27FC236}">
                    <a16:creationId xmlns:a16="http://schemas.microsoft.com/office/drawing/2014/main" id="{65B716CC-4691-8A40-A396-2100939938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67575" y="3344555"/>
                <a:ext cx="2613399" cy="2303917"/>
              </a:xfrm>
              <a:prstGeom prst="rect">
                <a:avLst/>
              </a:prstGeom>
              <a:noFill/>
            </p:spPr>
          </p:pic>
          <p:pic>
            <p:nvPicPr>
              <p:cNvPr id="26" name="Picture 25" descr="A screenshot of a cell phone&#10;&#10;Description automatically generated">
                <a:extLst>
                  <a:ext uri="{FF2B5EF4-FFF2-40B4-BE49-F238E27FC236}">
                    <a16:creationId xmlns:a16="http://schemas.microsoft.com/office/drawing/2014/main" id="{9200DC73-EE44-E74C-8D61-8784458AC7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06952" y="3342878"/>
                <a:ext cx="3060623" cy="2294950"/>
              </a:xfrm>
              <a:prstGeom prst="rect">
                <a:avLst/>
              </a:prstGeom>
            </p:spPr>
          </p:pic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56534EB-A145-804E-B934-844D7293EFE1}"/>
                </a:ext>
              </a:extLst>
            </p:cNvPr>
            <p:cNvSpPr txBox="1"/>
            <p:nvPr/>
          </p:nvSpPr>
          <p:spPr>
            <a:xfrm>
              <a:off x="4895112" y="5246981"/>
              <a:ext cx="61175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TW" sz="2000" dirty="0"/>
                <a:t>Cognitive Development Measurements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F52DFC1-5150-4B46-A108-FC52FDF96A7B}"/>
              </a:ext>
            </a:extLst>
          </p:cNvPr>
          <p:cNvGrpSpPr/>
          <p:nvPr/>
        </p:nvGrpSpPr>
        <p:grpSpPr>
          <a:xfrm>
            <a:off x="838200" y="2129599"/>
            <a:ext cx="3578174" cy="3988819"/>
            <a:chOff x="410510" y="1809901"/>
            <a:chExt cx="4197591" cy="467932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CE243E9-582E-B747-A97A-CE37185027F4}"/>
                </a:ext>
              </a:extLst>
            </p:cNvPr>
            <p:cNvSpPr txBox="1"/>
            <p:nvPr/>
          </p:nvSpPr>
          <p:spPr>
            <a:xfrm>
              <a:off x="1177095" y="5658227"/>
              <a:ext cx="26644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TW" sz="2000" dirty="0"/>
                <a:t>Demographic Questionnaire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70307C5-BB07-2742-AF91-E09F90E1D5CB}"/>
                </a:ext>
              </a:extLst>
            </p:cNvPr>
            <p:cNvGrpSpPr/>
            <p:nvPr/>
          </p:nvGrpSpPr>
          <p:grpSpPr>
            <a:xfrm>
              <a:off x="410510" y="1809901"/>
              <a:ext cx="4197591" cy="4197591"/>
              <a:chOff x="-244522" y="1730243"/>
              <a:chExt cx="4197591" cy="4197591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C3178FB5-650A-AD45-8256-BC7E8B626DA7}"/>
                  </a:ext>
                </a:extLst>
              </p:cNvPr>
              <p:cNvGrpSpPr/>
              <p:nvPr/>
            </p:nvGrpSpPr>
            <p:grpSpPr>
              <a:xfrm>
                <a:off x="-244522" y="1730243"/>
                <a:ext cx="4197591" cy="4197591"/>
                <a:chOff x="1066801" y="2692398"/>
                <a:chExt cx="2247899" cy="2247899"/>
              </a:xfrm>
            </p:grpSpPr>
            <p:pic>
              <p:nvPicPr>
                <p:cNvPr id="17" name="Graphic 16" descr="Clipboard">
                  <a:extLst>
                    <a:ext uri="{FF2B5EF4-FFF2-40B4-BE49-F238E27FC236}">
                      <a16:creationId xmlns:a16="http://schemas.microsoft.com/office/drawing/2014/main" id="{B896C543-466E-964E-8D74-DA99F257361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66801" y="2692398"/>
                  <a:ext cx="2247899" cy="2247899"/>
                </a:xfrm>
                <a:prstGeom prst="rect">
                  <a:avLst/>
                </a:prstGeom>
              </p:spPr>
            </p:pic>
            <p:cxnSp>
              <p:nvCxnSpPr>
                <p:cNvPr id="18" name="Straight Connector 17">
                  <a:extLst>
                    <a:ext uri="{FF2B5EF4-FFF2-40B4-BE49-F238E27FC236}">
                      <a16:creationId xmlns:a16="http://schemas.microsoft.com/office/drawing/2014/main" id="{369A8B00-9749-894C-A499-1308A88C7CC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801914" y="4475791"/>
                  <a:ext cx="804991" cy="1"/>
                </a:xfrm>
                <a:prstGeom prst="line">
                  <a:avLst/>
                </a:prstGeom>
                <a:ln w="1270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D195C871-40A8-5E4E-8D4D-3FDADE54C8C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97050" y="4301079"/>
                  <a:ext cx="804991" cy="1"/>
                </a:xfrm>
                <a:prstGeom prst="line">
                  <a:avLst/>
                </a:prstGeom>
                <a:ln w="1270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>
                  <a:extLst>
                    <a:ext uri="{FF2B5EF4-FFF2-40B4-BE49-F238E27FC236}">
                      <a16:creationId xmlns:a16="http://schemas.microsoft.com/office/drawing/2014/main" id="{C8FAB83F-05A5-4143-86A0-47062FBE3DD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97050" y="3950262"/>
                  <a:ext cx="804991" cy="1"/>
                </a:xfrm>
                <a:prstGeom prst="line">
                  <a:avLst/>
                </a:prstGeom>
                <a:ln w="1270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20">
                  <a:extLst>
                    <a:ext uri="{FF2B5EF4-FFF2-40B4-BE49-F238E27FC236}">
                      <a16:creationId xmlns:a16="http://schemas.microsoft.com/office/drawing/2014/main" id="{03EF3429-3051-BC49-B10A-BD1C946C309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97050" y="4127500"/>
                  <a:ext cx="804991" cy="1"/>
                </a:xfrm>
                <a:prstGeom prst="line">
                  <a:avLst/>
                </a:prstGeom>
                <a:ln w="1270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0D39671-920C-B744-A5B6-58C22B86C84C}"/>
                  </a:ext>
                </a:extLst>
              </p:cNvPr>
              <p:cNvSpPr txBox="1"/>
              <p:nvPr/>
            </p:nvSpPr>
            <p:spPr>
              <a:xfrm>
                <a:off x="538488" y="3013413"/>
                <a:ext cx="2664417" cy="4508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TW" sz="2200" dirty="0">
                    <a:solidFill>
                      <a:srgbClr val="00B0F0"/>
                    </a:solidFill>
                  </a:rPr>
                  <a:t>Age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77254A4-028C-2B45-9CC2-69E70A0389CD}"/>
                  </a:ext>
                </a:extLst>
              </p:cNvPr>
              <p:cNvSpPr txBox="1"/>
              <p:nvPr/>
            </p:nvSpPr>
            <p:spPr>
              <a:xfrm>
                <a:off x="522064" y="3446265"/>
                <a:ext cx="2664417" cy="4508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TW" sz="2200" dirty="0">
                    <a:solidFill>
                      <a:srgbClr val="00B0F0"/>
                    </a:solidFill>
                  </a:rPr>
                  <a:t>Grade Level</a:t>
                </a:r>
              </a:p>
            </p:txBody>
          </p:sp>
        </p:grpSp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E4FCAA-FE08-DD40-A971-C7B9CE614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1711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6109E-ED4C-9249-9AFF-3AD99A931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TW" dirty="0"/>
              <a:t>Thank You!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A60732DF-D258-1448-A276-CCCF207E96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61"/>
          <a:stretch/>
        </p:blipFill>
        <p:spPr>
          <a:xfrm>
            <a:off x="838200" y="661997"/>
            <a:ext cx="2149876" cy="2331639"/>
          </a:xfrm>
          <a:prstGeom prst="rect">
            <a:avLst/>
          </a:prstGeom>
          <a:noFill/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48B6F261-3BAB-5F44-B8EE-C993097322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2" y="1396009"/>
            <a:ext cx="5333998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TW" u="sng" dirty="0"/>
              <a:t>Contact Authors</a:t>
            </a:r>
          </a:p>
          <a:p>
            <a:pPr marL="0" indent="0" algn="ctr">
              <a:buNone/>
            </a:pPr>
            <a:r>
              <a:rPr lang="en-TW" sz="2000" dirty="0"/>
              <a:t>Yu-Peng Chen – yupengchen@ufl.edu</a:t>
            </a:r>
          </a:p>
          <a:p>
            <a:pPr marL="0" indent="0" algn="ctr">
              <a:buNone/>
            </a:pPr>
            <a:r>
              <a:rPr lang="en-TW" sz="2000" dirty="0"/>
              <a:t>Alex Shaw – alexshaw@ufl.edu</a:t>
            </a:r>
          </a:p>
          <a:p>
            <a:pPr marL="0" indent="0" algn="ctr">
              <a:buNone/>
            </a:pPr>
            <a:r>
              <a:rPr lang="en-TW" sz="2000" dirty="0"/>
              <a:t>Dr. Lisa Anthony – lanthony@cise.ufl.edu</a:t>
            </a:r>
            <a:endParaRPr lang="en-TW" sz="1800" dirty="0"/>
          </a:p>
        </p:txBody>
      </p:sp>
      <p:pic>
        <p:nvPicPr>
          <p:cNvPr id="13" name="Content Placeholder 9" descr="A picture containing outdoor, person, standing, table&#10;&#10;Description automatically generated">
            <a:extLst>
              <a:ext uri="{FF2B5EF4-FFF2-40B4-BE49-F238E27FC236}">
                <a16:creationId xmlns:a16="http://schemas.microsoft.com/office/drawing/2014/main" id="{B39F43A1-49C9-C84E-8C9F-CDDD1287C0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51"/>
          <a:stretch/>
        </p:blipFill>
        <p:spPr>
          <a:xfrm>
            <a:off x="3043900" y="3428999"/>
            <a:ext cx="1686775" cy="1968501"/>
          </a:xfrm>
          <a:prstGeom prst="rect">
            <a:avLst/>
          </a:prstGeom>
          <a:noFill/>
        </p:spPr>
      </p:pic>
      <p:pic>
        <p:nvPicPr>
          <p:cNvPr id="15" name="Picture 14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62B5888B-F1F7-554A-865D-BB41FFD1D1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414753"/>
            <a:ext cx="1690463" cy="1968500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F96B4629-4D17-514B-BA2D-83C55A097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0097" y="657613"/>
            <a:ext cx="2092687" cy="2336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picture containing person, person, standing, front&#10;&#10;Description automatically generated">
            <a:extLst>
              <a:ext uri="{FF2B5EF4-FFF2-40B4-BE49-F238E27FC236}">
                <a16:creationId xmlns:a16="http://schemas.microsoft.com/office/drawing/2014/main" id="{741224D5-410B-7740-9658-9220E5D90E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845" y="3428999"/>
            <a:ext cx="1686775" cy="1975302"/>
          </a:xfrm>
          <a:prstGeom prst="rect">
            <a:avLst/>
          </a:prstGeom>
        </p:spPr>
      </p:pic>
      <p:pic>
        <p:nvPicPr>
          <p:cNvPr id="11" name="Picture 10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87E791D7-4532-BB4B-977F-A6D91A350F7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276"/>
          <a:stretch/>
        </p:blipFill>
        <p:spPr>
          <a:xfrm>
            <a:off x="9508189" y="3414753"/>
            <a:ext cx="1845611" cy="1968500"/>
          </a:xfrm>
          <a:prstGeom prst="rect">
            <a:avLst/>
          </a:prstGeom>
        </p:spPr>
      </p:pic>
      <p:pic>
        <p:nvPicPr>
          <p:cNvPr id="1026" name="Picture 2" descr="Pasha">
            <a:extLst>
              <a:ext uri="{FF2B5EF4-FFF2-40B4-BE49-F238E27FC236}">
                <a16:creationId xmlns:a16="http://schemas.microsoft.com/office/drawing/2014/main" id="{DAE59CFD-4480-A840-A1D1-8176E44229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5"/>
          <a:stretch/>
        </p:blipFill>
        <p:spPr bwMode="auto">
          <a:xfrm>
            <a:off x="7240215" y="3428999"/>
            <a:ext cx="1895379" cy="196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ACE4F6D-0361-5B4E-A9A4-D3A70BD86B19}"/>
              </a:ext>
            </a:extLst>
          </p:cNvPr>
          <p:cNvSpPr txBox="1"/>
          <p:nvPr/>
        </p:nvSpPr>
        <p:spPr>
          <a:xfrm>
            <a:off x="838200" y="2993636"/>
            <a:ext cx="2149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W" dirty="0"/>
              <a:t>Ziyang Chen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B17E3E-AA66-F446-BA7A-25A2133C77D6}"/>
              </a:ext>
            </a:extLst>
          </p:cNvPr>
          <p:cNvSpPr txBox="1"/>
          <p:nvPr/>
        </p:nvSpPr>
        <p:spPr>
          <a:xfrm>
            <a:off x="836340" y="5397499"/>
            <a:ext cx="1690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W" dirty="0"/>
              <a:t>Yu-Peng Chen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2ED03A8-43A9-4140-BDFF-0E0E5F86522A}"/>
              </a:ext>
            </a:extLst>
          </p:cNvPr>
          <p:cNvSpPr txBox="1"/>
          <p:nvPr/>
        </p:nvSpPr>
        <p:spPr>
          <a:xfrm>
            <a:off x="3038379" y="5397499"/>
            <a:ext cx="1690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W" dirty="0"/>
              <a:t>Alex Shaw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32B5CCF-2683-1745-94FB-0127D022C56F}"/>
              </a:ext>
            </a:extLst>
          </p:cNvPr>
          <p:cNvSpPr txBox="1"/>
          <p:nvPr/>
        </p:nvSpPr>
        <p:spPr>
          <a:xfrm>
            <a:off x="5180845" y="5391746"/>
            <a:ext cx="1690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W" dirty="0"/>
              <a:t>Aishat Aloba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2573D4-AE13-AE4B-AC4E-01F29CF5439E}"/>
              </a:ext>
            </a:extLst>
          </p:cNvPr>
          <p:cNvSpPr txBox="1"/>
          <p:nvPr/>
        </p:nvSpPr>
        <p:spPr>
          <a:xfrm>
            <a:off x="6867620" y="5404301"/>
            <a:ext cx="264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W" dirty="0"/>
              <a:t>Dr. Pavlo Antonenko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74B0AA4-4929-7445-8B30-0AB75595B525}"/>
              </a:ext>
            </a:extLst>
          </p:cNvPr>
          <p:cNvSpPr txBox="1"/>
          <p:nvPr/>
        </p:nvSpPr>
        <p:spPr>
          <a:xfrm>
            <a:off x="9504501" y="5378015"/>
            <a:ext cx="1868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W" dirty="0"/>
              <a:t>Dr. Jaime Ruiz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04B9310-0EC1-CB43-9109-01EF620C63FB}"/>
              </a:ext>
            </a:extLst>
          </p:cNvPr>
          <p:cNvSpPr txBox="1"/>
          <p:nvPr/>
        </p:nvSpPr>
        <p:spPr>
          <a:xfrm>
            <a:off x="9280097" y="2993636"/>
            <a:ext cx="2069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W" dirty="0"/>
              <a:t>Dr. Lisa Anthony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0ECDFC0F-3186-1148-B005-B0FBC5995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87D0B-F52B-47F2-BA65-6DA35A202230}" type="slidenum">
              <a:rPr lang="en-US" smtClean="0"/>
              <a:t>33</a:t>
            </a:fld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85A193B-F3A2-0148-AE85-912D670EC03D}"/>
              </a:ext>
            </a:extLst>
          </p:cNvPr>
          <p:cNvSpPr/>
          <p:nvPr/>
        </p:nvSpPr>
        <p:spPr>
          <a:xfrm>
            <a:off x="2050242" y="6012359"/>
            <a:ext cx="739855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Ziyang Chen, Yu-Peng Chen, Alex Shaw, </a:t>
            </a:r>
            <a:r>
              <a:rPr lang="en-US" sz="1100" dirty="0" err="1"/>
              <a:t>Aishat</a:t>
            </a:r>
            <a:r>
              <a:rPr lang="en-US" sz="1100" dirty="0"/>
              <a:t> </a:t>
            </a:r>
            <a:r>
              <a:rPr lang="en-US" sz="1100" dirty="0" err="1"/>
              <a:t>Aloba</a:t>
            </a:r>
            <a:r>
              <a:rPr lang="en-US" sz="1100" dirty="0"/>
              <a:t>, </a:t>
            </a:r>
            <a:r>
              <a:rPr lang="en-US" sz="1100" dirty="0" err="1"/>
              <a:t>Pavlo</a:t>
            </a:r>
            <a:r>
              <a:rPr lang="en-US" sz="1100" dirty="0"/>
              <a:t> </a:t>
            </a:r>
            <a:r>
              <a:rPr lang="en-US" sz="1100" dirty="0" err="1"/>
              <a:t>Antonenko</a:t>
            </a:r>
            <a:r>
              <a:rPr lang="en-US" sz="1100" dirty="0"/>
              <a:t>, Jaime Ruiz, and Lisa Anthony. 2020. Examining the Link between Children's Cognitive Development and Touchscreen Interaction Patterns. In </a:t>
            </a:r>
            <a:r>
              <a:rPr lang="en-US" sz="1100" i="1" dirty="0"/>
              <a:t>Proceedings of 2020 ACM International Conference on Multimodal Interaction (ICMI ‘20), October 25-29, Virtual event, Netherlands.</a:t>
            </a:r>
            <a:r>
              <a:rPr lang="en-US" sz="1100" dirty="0"/>
              <a:t> ACM, New York, NY, USA, 4 pages. https://</a:t>
            </a:r>
            <a:r>
              <a:rPr lang="en-US" sz="1100" dirty="0" err="1"/>
              <a:t>doi.org</a:t>
            </a:r>
            <a:r>
              <a:rPr lang="en-US" sz="1100" dirty="0"/>
              <a:t>/10.1145/3382507.3418841 </a:t>
            </a:r>
          </a:p>
        </p:txBody>
      </p:sp>
    </p:spTree>
    <p:extLst>
      <p:ext uri="{BB962C8B-B14F-4D97-AF65-F5344CB8AC3E}">
        <p14:creationId xmlns:p14="http://schemas.microsoft.com/office/powerpoint/2010/main" val="24528507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1A8B0AF1-B3B9-4E27-81C4-792C368D9BE5}" vid="{657C9954-D246-4AA1-907D-C6B6CF109A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40877</TotalTime>
  <Words>3098</Words>
  <Application>Microsoft Macintosh PowerPoint</Application>
  <PresentationFormat>Widescreen</PresentationFormat>
  <Paragraphs>675</Paragraphs>
  <Slides>33</Slides>
  <Notes>31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Calibri</vt:lpstr>
      <vt:lpstr>Calibri Light</vt:lpstr>
      <vt:lpstr>Cambria Math</vt:lpstr>
      <vt:lpstr>Office Theme</vt:lpstr>
      <vt:lpstr>   Examining the Link between Children's Cognitive Development and Touchscreen Interaction Patterns  </vt:lpstr>
      <vt:lpstr>PowerPoint Presentation</vt:lpstr>
      <vt:lpstr>Motivation</vt:lpstr>
      <vt:lpstr>Motivation</vt:lpstr>
      <vt:lpstr>Motivation</vt:lpstr>
      <vt:lpstr>Research Question</vt:lpstr>
      <vt:lpstr>Method</vt:lpstr>
      <vt:lpstr>NIH Toolbox® Tests</vt:lpstr>
      <vt:lpstr>9-hole Pegboard Dexterity Test</vt:lpstr>
      <vt:lpstr>9-hole Pegboard Dexterity Test</vt:lpstr>
      <vt:lpstr>Dimensional Change Card Sort Test</vt:lpstr>
      <vt:lpstr>Dimensional Change Card Sort Test</vt:lpstr>
      <vt:lpstr>Study Design</vt:lpstr>
      <vt:lpstr>Target Touching Task</vt:lpstr>
      <vt:lpstr>Gesture Drawing Task</vt:lpstr>
      <vt:lpstr>Participants</vt:lpstr>
      <vt:lpstr>Participants</vt:lpstr>
      <vt:lpstr>Participants</vt:lpstr>
      <vt:lpstr>Participants</vt:lpstr>
      <vt:lpstr>Participants</vt:lpstr>
      <vt:lpstr>Findings</vt:lpstr>
      <vt:lpstr>Findings</vt:lpstr>
      <vt:lpstr>Target Miss Rate</vt:lpstr>
      <vt:lpstr>Target Miss Rate</vt:lpstr>
      <vt:lpstr>Target Miss Rate</vt:lpstr>
      <vt:lpstr>Target Miss Rate</vt:lpstr>
      <vt:lpstr>Findings</vt:lpstr>
      <vt:lpstr>PowerPoint Presentation</vt:lpstr>
      <vt:lpstr>PowerPoint Presentation</vt:lpstr>
      <vt:lpstr>PowerPoint Presentation</vt:lpstr>
      <vt:lpstr>User-Dependent Recognition Rate</vt:lpstr>
      <vt:lpstr>Main Take-Away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Strategies for Motivating Children in PE Classrooms: Implications for Design of Exertion Games (exergames)</dc:title>
  <dc:creator>Aishat Aloba</dc:creator>
  <cp:lastModifiedBy>Chen,Yu-Peng</cp:lastModifiedBy>
  <cp:revision>826</cp:revision>
  <dcterms:created xsi:type="dcterms:W3CDTF">2018-10-25T04:56:35Z</dcterms:created>
  <dcterms:modified xsi:type="dcterms:W3CDTF">2020-09-16T03:43:48Z</dcterms:modified>
</cp:coreProperties>
</file>